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4" r:id="rId1"/>
    <p:sldMasterId id="2147483781" r:id="rId2"/>
    <p:sldMasterId id="2147483796" r:id="rId3"/>
  </p:sldMasterIdLst>
  <p:notesMasterIdLst>
    <p:notesMasterId r:id="rId20"/>
  </p:notesMasterIdLst>
  <p:handoutMasterIdLst>
    <p:handoutMasterId r:id="rId21"/>
  </p:handoutMasterIdLst>
  <p:sldIdLst>
    <p:sldId id="508" r:id="rId4"/>
    <p:sldId id="510" r:id="rId5"/>
    <p:sldId id="511" r:id="rId6"/>
    <p:sldId id="512" r:id="rId7"/>
    <p:sldId id="532" r:id="rId8"/>
    <p:sldId id="516" r:id="rId9"/>
    <p:sldId id="524" r:id="rId10"/>
    <p:sldId id="522" r:id="rId11"/>
    <p:sldId id="523" r:id="rId12"/>
    <p:sldId id="517" r:id="rId13"/>
    <p:sldId id="531" r:id="rId14"/>
    <p:sldId id="518" r:id="rId15"/>
    <p:sldId id="525" r:id="rId16"/>
    <p:sldId id="500" r:id="rId17"/>
    <p:sldId id="529" r:id="rId18"/>
    <p:sldId id="478" r:id="rId19"/>
  </p:sldIdLst>
  <p:sldSz cx="9906000" cy="6858000" type="A4"/>
  <p:notesSz cx="666273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FF99FF"/>
    <a:srgbClr val="800000"/>
    <a:srgbClr val="CCFFCC"/>
    <a:srgbClr val="FFCC99"/>
    <a:srgbClr val="CCFFFF"/>
    <a:srgbClr val="FFCCFF"/>
    <a:srgbClr val="22724D"/>
    <a:srgbClr val="217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702" autoAdjust="0"/>
  </p:normalViewPr>
  <p:slideViewPr>
    <p:cSldViewPr>
      <p:cViewPr varScale="1">
        <p:scale>
          <a:sx n="100" d="100"/>
          <a:sy n="100" d="100"/>
        </p:scale>
        <p:origin x="-1074" y="-96"/>
      </p:cViewPr>
      <p:guideLst>
        <p:guide orient="horz" pos="2160"/>
        <p:guide orient="horz" pos="1026"/>
        <p:guide orient="horz" pos="3294"/>
        <p:guide pos="3097"/>
        <p:guide pos="852"/>
        <p:guide pos="53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684"/>
    </p:cViewPr>
  </p:sorterViewPr>
  <p:notesViewPr>
    <p:cSldViewPr showGuides="1">
      <p:cViewPr>
        <p:scale>
          <a:sx n="110" d="100"/>
          <a:sy n="110" d="100"/>
        </p:scale>
        <p:origin x="-1476" y="1956"/>
      </p:cViewPr>
      <p:guideLst>
        <p:guide orient="horz" pos="3126"/>
        <p:guide pos="209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887385" cy="4957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132" tIns="47564" rIns="95132" bIns="47564" numCol="1" anchor="t" anchorCtr="0" compatLnSpc="1">
            <a:prstTxWarp prst="textNoShape">
              <a:avLst/>
            </a:prstTxWarp>
          </a:bodyPr>
          <a:lstStyle>
            <a:lvl1pPr algn="l" defTabSz="951557" eaLnBrk="0" hangingPunct="0">
              <a:spcBef>
                <a:spcPct val="0"/>
              </a:spcBef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866" y="4"/>
            <a:ext cx="2887385" cy="4957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132" tIns="47564" rIns="95132" bIns="47564" numCol="1" anchor="t" anchorCtr="0" compatLnSpc="1">
            <a:prstTxWarp prst="textNoShape">
              <a:avLst/>
            </a:prstTxWarp>
          </a:bodyPr>
          <a:lstStyle>
            <a:lvl1pPr algn="r" defTabSz="951557" eaLnBrk="0" hangingPunct="0">
              <a:spcBef>
                <a:spcPct val="0"/>
              </a:spcBef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307"/>
            <a:ext cx="2887385" cy="4957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132" tIns="47564" rIns="95132" bIns="47564" numCol="1" anchor="b" anchorCtr="0" compatLnSpc="1">
            <a:prstTxWarp prst="textNoShape">
              <a:avLst/>
            </a:prstTxWarp>
          </a:bodyPr>
          <a:lstStyle>
            <a:lvl1pPr algn="l" defTabSz="951557" eaLnBrk="0" hangingPunct="0">
              <a:spcBef>
                <a:spcPct val="0"/>
              </a:spcBef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866" y="9429307"/>
            <a:ext cx="2887385" cy="4957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132" tIns="47564" rIns="95132" bIns="47564" numCol="1" anchor="b" anchorCtr="0" compatLnSpc="1">
            <a:prstTxWarp prst="textNoShape">
              <a:avLst/>
            </a:prstTxWarp>
          </a:bodyPr>
          <a:lstStyle>
            <a:lvl1pPr algn="r" defTabSz="951557" eaLnBrk="0" hangingPunct="0">
              <a:spcBef>
                <a:spcPct val="0"/>
              </a:spcBef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50C4BB2C-4BED-45D8-BC98-2557005506F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9205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/>
          <p:cNvSpPr>
            <a:spLocks noGrp="1"/>
          </p:cNvSpPr>
          <p:nvPr>
            <p:ph type="body" sz="quarter" idx="3"/>
          </p:nvPr>
        </p:nvSpPr>
        <p:spPr>
          <a:xfrm>
            <a:off x="665965" y="4714716"/>
            <a:ext cx="5330813" cy="4466907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Folienbildplatzhalter 2"/>
          <p:cNvSpPr>
            <a:spLocks noGrp="1" noRot="1" noChangeAspect="1"/>
          </p:cNvSpPr>
          <p:nvPr>
            <p:ph type="sldImg" idx="2"/>
          </p:nvPr>
        </p:nvSpPr>
        <p:spPr>
          <a:xfrm>
            <a:off x="642938" y="744538"/>
            <a:ext cx="537686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6084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44525" y="744538"/>
            <a:ext cx="5375275" cy="3722687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889458" y="4714653"/>
            <a:ext cx="4883822" cy="4466757"/>
          </a:xfrm>
          <a:prstGeom prst="rect">
            <a:avLst/>
          </a:prstGeom>
        </p:spPr>
        <p:txBody>
          <a:bodyPr/>
          <a:lstStyle/>
          <a:p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775356" y="9430846"/>
            <a:ext cx="2887385" cy="495793"/>
          </a:xfrm>
          <a:prstGeom prst="rect">
            <a:avLst/>
          </a:prstGeom>
        </p:spPr>
        <p:txBody>
          <a:bodyPr lIns="91420" tIns="45710" rIns="91420" bIns="45710"/>
          <a:lstStyle/>
          <a:p>
            <a:pPr>
              <a:defRPr/>
            </a:pPr>
            <a:fld id="{FC09D208-93A3-4F8C-A453-4EC30F0E91CD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7802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11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6157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11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854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980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360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44525" y="744538"/>
            <a:ext cx="5375275" cy="3722687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889458" y="4714653"/>
            <a:ext cx="4883822" cy="4466757"/>
          </a:xfrm>
          <a:prstGeom prst="rect">
            <a:avLst/>
          </a:prstGeom>
        </p:spPr>
        <p:txBody>
          <a:bodyPr/>
          <a:lstStyle/>
          <a:p>
            <a:endParaRPr lang="de-DE" baseline="0" dirty="0" smtClean="0"/>
          </a:p>
          <a:p>
            <a:endParaRPr lang="de-DE" baseline="0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775356" y="9430846"/>
            <a:ext cx="2887385" cy="495793"/>
          </a:xfrm>
          <a:prstGeom prst="rect">
            <a:avLst/>
          </a:prstGeom>
        </p:spPr>
        <p:txBody>
          <a:bodyPr lIns="91420" tIns="45710" rIns="91420" bIns="45710"/>
          <a:lstStyle/>
          <a:p>
            <a:pPr>
              <a:defRPr/>
            </a:pPr>
            <a:fld id="{FC09D208-93A3-4F8C-A453-4EC30F0E91CD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80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168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985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2862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800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11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537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0101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00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mmel2"/>
          <p:cNvPicPr>
            <a:picLocks noChangeAspect="1" noChangeArrowheads="1"/>
          </p:cNvPicPr>
          <p:nvPr/>
        </p:nvPicPr>
        <p:blipFill>
          <a:blip r:embed="rId2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989647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943484" y="685800"/>
            <a:ext cx="4956175" cy="601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de-DE" dirty="0"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943484" y="685816"/>
            <a:ext cx="4956175" cy="36513"/>
          </a:xfrm>
          <a:prstGeom prst="rect">
            <a:avLst/>
          </a:prstGeom>
          <a:solidFill>
            <a:srgbClr val="22724D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de-DE" dirty="0">
              <a:cs typeface="+mn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5105400"/>
            <a:ext cx="13636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38338" y="5135564"/>
            <a:ext cx="2722220" cy="6052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de-DE" sz="2000" dirty="0">
                <a:solidFill>
                  <a:srgbClr val="22724D"/>
                </a:solidFill>
                <a:latin typeface="TradeGothic Bold" pitchFamily="34" charset="0"/>
                <a:cs typeface="+mn-cs"/>
              </a:rPr>
              <a:t>Niedersächsische</a:t>
            </a:r>
            <a:br>
              <a:rPr lang="de-DE" sz="2000" dirty="0">
                <a:solidFill>
                  <a:srgbClr val="22724D"/>
                </a:solidFill>
                <a:latin typeface="TradeGothic Bold" pitchFamily="34" charset="0"/>
                <a:cs typeface="+mn-cs"/>
              </a:rPr>
            </a:br>
            <a:r>
              <a:rPr lang="de-DE" sz="2000" dirty="0">
                <a:solidFill>
                  <a:srgbClr val="22724D"/>
                </a:solidFill>
                <a:latin typeface="TradeGothic Bold" pitchFamily="34" charset="0"/>
                <a:cs typeface="+mn-cs"/>
              </a:rPr>
              <a:t>Landgesellschaft mbH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953009" y="750889"/>
            <a:ext cx="3959225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400" b="1" dirty="0">
                <a:solidFill>
                  <a:srgbClr val="22724D"/>
                </a:solidFill>
                <a:cs typeface="+mn-cs"/>
              </a:rPr>
              <a:t>Gemeinnütziges Unternehmen für die Entwicklung des ländlichen Raumes</a:t>
            </a:r>
          </a:p>
        </p:txBody>
      </p:sp>
      <p:pic>
        <p:nvPicPr>
          <p:cNvPr id="10" name="Picture 10" descr="Marke_u90_grossBriefb_4c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563" y="5233988"/>
            <a:ext cx="22336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5" name="Rectangle 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742950" y="1989154"/>
            <a:ext cx="8420100" cy="1470025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C5112A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 28 pt</a:t>
            </a:r>
          </a:p>
        </p:txBody>
      </p:sp>
      <p:sp>
        <p:nvSpPr>
          <p:cNvPr id="17101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900" y="3502025"/>
            <a:ext cx="6934200" cy="1055688"/>
          </a:xfrm>
        </p:spPr>
        <p:txBody>
          <a:bodyPr/>
          <a:lstStyle>
            <a:lvl1pPr algn="ctr">
              <a:defRPr sz="2400">
                <a:solidFill>
                  <a:srgbClr val="C5112A"/>
                </a:solidFill>
              </a:defRPr>
            </a:lvl1pPr>
          </a:lstStyle>
          <a:p>
            <a:pPr lvl="0"/>
            <a:r>
              <a:rPr lang="de-DE" noProof="0" smtClean="0"/>
              <a:t>Untertitel 24 pt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6392872" y="6526229"/>
            <a:ext cx="3024187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6392872" y="6526229"/>
            <a:ext cx="3024187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54"/>
            <a:ext cx="2228850" cy="5818187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8" y="274654"/>
            <a:ext cx="6534150" cy="58181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6392872" y="6526229"/>
            <a:ext cx="3024187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20700" y="1600207"/>
            <a:ext cx="4300538" cy="44926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73638" y="1600207"/>
            <a:ext cx="4300537" cy="44926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6392872" y="6526229"/>
            <a:ext cx="3024187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0700" y="1600207"/>
            <a:ext cx="4300538" cy="44926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973638" y="1600216"/>
            <a:ext cx="4300537" cy="217011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973638" y="3922713"/>
            <a:ext cx="4300537" cy="217011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6392872" y="6526229"/>
            <a:ext cx="3024187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2553" y="452438"/>
            <a:ext cx="6543675" cy="85407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6392866" y="6526219"/>
            <a:ext cx="3024187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382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2553" y="452438"/>
            <a:ext cx="6543675" cy="85407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6392866" y="6526219"/>
            <a:ext cx="3024187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002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2553" y="452438"/>
            <a:ext cx="6543675" cy="85407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6392866" y="6526219"/>
            <a:ext cx="3024187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002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2553" y="452438"/>
            <a:ext cx="6543675" cy="85407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6392866" y="6526219"/>
            <a:ext cx="3024187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002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2553" y="452438"/>
            <a:ext cx="6543675" cy="85407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6392866" y="6526219"/>
            <a:ext cx="3024187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002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paschek\AppData\Local\Microsoft\Windows\Temporary Internet Files\Content.Outlook\KC1YG3D1\logo_ptj_heade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1788" y="4379929"/>
            <a:ext cx="15525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apaschek\AppData\Local\Microsoft\Windows\Temporary Internet Files\Content.Outlook\KC1YG3D1\bmu_logo_rgb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88" y="1611313"/>
            <a:ext cx="2028826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Klimaschutzinitiative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17" y="2867025"/>
            <a:ext cx="109061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324100" y="765175"/>
            <a:ext cx="3673475" cy="323850"/>
          </a:xfr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" t="46246" r="10555"/>
          <a:stretch>
            <a:fillRect/>
          </a:stretch>
        </p:blipFill>
        <p:spPr bwMode="auto">
          <a:xfrm>
            <a:off x="0" y="0"/>
            <a:ext cx="9906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2"/>
          <p:cNvSpPr>
            <a:spLocks noChangeArrowheads="1"/>
          </p:cNvSpPr>
          <p:nvPr userDrawn="1"/>
        </p:nvSpPr>
        <p:spPr bwMode="auto">
          <a:xfrm>
            <a:off x="4953000" y="685800"/>
            <a:ext cx="4949825" cy="601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 b="1" dirty="0" smtClean="0">
              <a:solidFill>
                <a:srgbClr val="FFCC00"/>
              </a:solidFill>
              <a:cs typeface="+mn-cs"/>
            </a:endParaRPr>
          </a:p>
        </p:txBody>
      </p:sp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4953000" y="685800"/>
            <a:ext cx="4953000" cy="36513"/>
          </a:xfrm>
          <a:prstGeom prst="rect">
            <a:avLst/>
          </a:prstGeom>
          <a:solidFill>
            <a:srgbClr val="2272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 b="1" dirty="0" smtClean="0">
              <a:solidFill>
                <a:srgbClr val="FFCC00"/>
              </a:solidFill>
              <a:cs typeface="+mn-cs"/>
            </a:endParaRPr>
          </a:p>
        </p:txBody>
      </p:sp>
      <p:pic>
        <p:nvPicPr>
          <p:cNvPr id="5" name="Picture 2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05400"/>
            <a:ext cx="1363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6465888" y="6643688"/>
            <a:ext cx="30321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800" dirty="0" smtClean="0">
                <a:solidFill>
                  <a:srgbClr val="000000"/>
                </a:solidFill>
                <a:cs typeface="+mn-cs"/>
              </a:rPr>
              <a:t>Niedersächsische Landgesellschaft mbH</a:t>
            </a:r>
          </a:p>
        </p:txBody>
      </p:sp>
    </p:spTree>
    <p:extLst>
      <p:ext uri="{BB962C8B-B14F-4D97-AF65-F5344CB8AC3E}">
        <p14:creationId xmlns:p14="http://schemas.microsoft.com/office/powerpoint/2010/main" val="1808400466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041135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91606877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88950" y="162877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2850" y="162877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181514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197430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8293630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409521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54514488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86992443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38516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2553" y="452438"/>
            <a:ext cx="6543675" cy="8540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7455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75500" y="765175"/>
            <a:ext cx="2228850" cy="53895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88950" y="765175"/>
            <a:ext cx="6534150" cy="53895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0356192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560388" y="765175"/>
            <a:ext cx="7993062" cy="6492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88950" y="1628775"/>
            <a:ext cx="43815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022850" y="1628775"/>
            <a:ext cx="43815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88950" y="3967163"/>
            <a:ext cx="43815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22850" y="3967163"/>
            <a:ext cx="43815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114756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388" y="765175"/>
            <a:ext cx="7993062" cy="6492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88950" y="1628775"/>
            <a:ext cx="43815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022850" y="1628775"/>
            <a:ext cx="43815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022850" y="3967163"/>
            <a:ext cx="43815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14230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88950" y="765175"/>
            <a:ext cx="8915400" cy="53895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032084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7" name="Picture 35" descr="Himmel2"/>
          <p:cNvPicPr>
            <a:picLocks noChangeAspect="1" noChangeArrowheads="1"/>
          </p:cNvPicPr>
          <p:nvPr userDrawn="1"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1" b="46385"/>
          <a:stretch>
            <a:fillRect/>
          </a:stretch>
        </p:blipFill>
        <p:spPr bwMode="auto">
          <a:xfrm>
            <a:off x="3175" y="1588"/>
            <a:ext cx="9896475" cy="13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4943475" y="685800"/>
            <a:ext cx="4956175" cy="601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4943475" y="685800"/>
            <a:ext cx="4956175" cy="36513"/>
          </a:xfrm>
          <a:prstGeom prst="rect">
            <a:avLst/>
          </a:prstGeom>
          <a:solidFill>
            <a:srgbClr val="2272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105400"/>
            <a:ext cx="136366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7" name="Text Box 25"/>
          <p:cNvSpPr txBox="1">
            <a:spLocks noChangeArrowheads="1"/>
          </p:cNvSpPr>
          <p:nvPr userDrawn="1"/>
        </p:nvSpPr>
        <p:spPr bwMode="auto">
          <a:xfrm>
            <a:off x="1938338" y="5135563"/>
            <a:ext cx="2481262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de-DE" sz="2000" dirty="0">
                <a:solidFill>
                  <a:srgbClr val="22724D"/>
                </a:solidFill>
                <a:latin typeface="TradeGothic Bold" pitchFamily="34" charset="0"/>
              </a:rPr>
              <a:t>Niedersächsische</a:t>
            </a:r>
            <a:br>
              <a:rPr lang="de-DE" sz="2000" dirty="0">
                <a:solidFill>
                  <a:srgbClr val="22724D"/>
                </a:solidFill>
                <a:latin typeface="TradeGothic Bold" pitchFamily="34" charset="0"/>
              </a:rPr>
            </a:br>
            <a:r>
              <a:rPr lang="de-DE" sz="2000" dirty="0">
                <a:solidFill>
                  <a:srgbClr val="22724D"/>
                </a:solidFill>
                <a:latin typeface="TradeGothic Bold" pitchFamily="34" charset="0"/>
              </a:rPr>
              <a:t>Landgesellschaft mbH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742950" y="1989138"/>
            <a:ext cx="8420100" cy="1470025"/>
          </a:xfrm>
        </p:spPr>
        <p:txBody>
          <a:bodyPr anchor="ctr"/>
          <a:lstStyle>
            <a:lvl1pPr algn="ctr">
              <a:defRPr sz="2800">
                <a:solidFill>
                  <a:srgbClr val="C5112A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 28 pt</a:t>
            </a: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900" y="3502025"/>
            <a:ext cx="6934200" cy="1055688"/>
          </a:xfrm>
        </p:spPr>
        <p:txBody>
          <a:bodyPr/>
          <a:lstStyle>
            <a:lvl1pPr algn="ctr">
              <a:defRPr sz="2400">
                <a:solidFill>
                  <a:srgbClr val="C5112A"/>
                </a:solidFill>
              </a:defRPr>
            </a:lvl1pPr>
          </a:lstStyle>
          <a:p>
            <a:pPr lvl="0"/>
            <a:r>
              <a:rPr lang="de-DE" noProof="0" smtClean="0"/>
              <a:t>Untertitel 24 pt</a:t>
            </a:r>
          </a:p>
        </p:txBody>
      </p:sp>
      <p:sp>
        <p:nvSpPr>
          <p:cNvPr id="3102" name="Text Box 30"/>
          <p:cNvSpPr txBox="1">
            <a:spLocks noChangeArrowheads="1"/>
          </p:cNvSpPr>
          <p:nvPr userDrawn="1"/>
        </p:nvSpPr>
        <p:spPr bwMode="auto">
          <a:xfrm>
            <a:off x="4953000" y="750888"/>
            <a:ext cx="3959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1400" b="1" dirty="0">
                <a:solidFill>
                  <a:srgbClr val="22724D"/>
                </a:solidFill>
              </a:rPr>
              <a:t>Gemeinnütziges Unternehmen für die Entwicklung des ländlichen Raumes</a:t>
            </a:r>
          </a:p>
        </p:txBody>
      </p:sp>
      <p:pic>
        <p:nvPicPr>
          <p:cNvPr id="3105" name="Picture 33" descr="Marke_u90_grossBriefb_4c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5233988"/>
            <a:ext cx="2233612" cy="50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7572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8203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34929662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0700" y="1600200"/>
            <a:ext cx="4300538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73638" y="1600200"/>
            <a:ext cx="4300537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6414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4114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6665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16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8658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00840" y="40458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231211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710452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4538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86600" y="452438"/>
            <a:ext cx="2187575" cy="56403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20700" y="452438"/>
            <a:ext cx="6413500" cy="56403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1144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0700" y="1600207"/>
            <a:ext cx="4300538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73638" y="1600207"/>
            <a:ext cx="4300537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6392872" y="6526229"/>
            <a:ext cx="3024187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84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84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6392872" y="6526229"/>
            <a:ext cx="3024187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6392872" y="6526229"/>
            <a:ext cx="3024187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6392872" y="6526229"/>
            <a:ext cx="3024187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499" y="27306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7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6392872" y="6526229"/>
            <a:ext cx="3024187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mmel2"/>
          <p:cNvPicPr>
            <a:picLocks noChangeAspect="1" noChangeArrowheads="1"/>
          </p:cNvPicPr>
          <p:nvPr/>
        </p:nvPicPr>
        <p:blipFill>
          <a:blip r:embed="rId21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4"/>
            <a:ext cx="79756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1352557" y="438150"/>
            <a:ext cx="6677025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de-DE" dirty="0">
              <a:cs typeface="+mn-cs"/>
            </a:endParaRP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 flipV="1">
            <a:off x="1352558" y="404818"/>
            <a:ext cx="6626225" cy="53975"/>
          </a:xfrm>
          <a:prstGeom prst="rect">
            <a:avLst/>
          </a:prstGeom>
          <a:solidFill>
            <a:srgbClr val="22724D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de-DE" dirty="0">
              <a:cs typeface="+mn-cs"/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0708" y="1600207"/>
            <a:ext cx="8753475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Überschrift 20 pt</a:t>
            </a:r>
          </a:p>
          <a:p>
            <a:pPr lvl="1"/>
            <a:r>
              <a:rPr lang="de-DE" smtClean="0"/>
              <a:t>Zweite Ebene 18 pt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35" name="Picture 7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3768" y="260364"/>
            <a:ext cx="831851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3"/>
          <p:cNvSpPr txBox="1">
            <a:spLocks/>
          </p:cNvSpPr>
          <p:nvPr userDrawn="1"/>
        </p:nvSpPr>
        <p:spPr>
          <a:xfrm>
            <a:off x="6392866" y="6526219"/>
            <a:ext cx="3513134" cy="28733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Auftaktveranstaltung Klimaschutzkonzept  21.01.2014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6" r:id="rId2"/>
    <p:sldLayoutId id="2147483669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808" r:id="rId15"/>
    <p:sldLayoutId id="2147483809" r:id="rId16"/>
    <p:sldLayoutId id="2147483810" r:id="rId17"/>
    <p:sldLayoutId id="2147483814" r:id="rId18"/>
    <p:sldLayoutId id="2147483815" r:id="rId19"/>
  </p:sldLayoutIdLst>
  <p:transition>
    <p:wipe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2724D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2724D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2724D"/>
        </a:buClr>
        <a:buFont typeface="Times" pitchFamily="18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2724D"/>
        </a:buClr>
        <a:buFont typeface="Times" pitchFamily="18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22724D"/>
        </a:buClr>
        <a:buFont typeface="Times" pitchFamily="18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22724D"/>
        </a:buClr>
        <a:buFont typeface="Times" pitchFamily="18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22724D"/>
        </a:buClr>
        <a:buFont typeface="Times" pitchFamily="18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22724D"/>
        </a:buClr>
        <a:buFont typeface="Times" pitchFamily="18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0" y="0"/>
            <a:ext cx="861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2667000" y="381000"/>
            <a:ext cx="5867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ts val="1400"/>
              </a:lnSpc>
              <a:spcBef>
                <a:spcPct val="50000"/>
              </a:spcBef>
            </a:pPr>
            <a:r>
              <a:rPr lang="de-DE" sz="1400" b="1" dirty="0" smtClean="0">
                <a:solidFill>
                  <a:srgbClr val="22724D"/>
                </a:solidFill>
                <a:cs typeface="+mn-cs"/>
              </a:rPr>
              <a:t>Dezentrale Energiesysteme in der Praxis</a:t>
            </a:r>
          </a:p>
          <a:p>
            <a:pPr algn="ctr" eaLnBrk="0" hangingPunct="0"/>
            <a:endParaRPr lang="de-DE" sz="14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6299200" y="381000"/>
            <a:ext cx="2159000" cy="36513"/>
          </a:xfrm>
          <a:prstGeom prst="rect">
            <a:avLst/>
          </a:prstGeom>
          <a:gradFill rotWithShape="0">
            <a:gsLst>
              <a:gs pos="0">
                <a:srgbClr val="22724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 b="1" dirty="0" smtClean="0">
              <a:solidFill>
                <a:srgbClr val="FFCC00"/>
              </a:solidFill>
              <a:cs typeface="+mn-cs"/>
            </a:endParaRPr>
          </a:p>
        </p:txBody>
      </p:sp>
      <p:sp>
        <p:nvSpPr>
          <p:cNvPr id="1029" name="Rectangle 11"/>
          <p:cNvSpPr>
            <a:spLocks noChangeArrowheads="1"/>
          </p:cNvSpPr>
          <p:nvPr/>
        </p:nvSpPr>
        <p:spPr bwMode="auto">
          <a:xfrm>
            <a:off x="2667000" y="381000"/>
            <a:ext cx="3657600" cy="36513"/>
          </a:xfrm>
          <a:prstGeom prst="rect">
            <a:avLst/>
          </a:prstGeom>
          <a:solidFill>
            <a:srgbClr val="2272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 b="1" dirty="0" smtClean="0">
              <a:solidFill>
                <a:srgbClr val="FFCC00"/>
              </a:solidFill>
              <a:cs typeface="+mn-cs"/>
            </a:endParaRPr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6299200" y="6640513"/>
            <a:ext cx="2159000" cy="36512"/>
          </a:xfrm>
          <a:prstGeom prst="rect">
            <a:avLst/>
          </a:prstGeom>
          <a:gradFill rotWithShape="0">
            <a:gsLst>
              <a:gs pos="0">
                <a:srgbClr val="22724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 b="1" dirty="0" smtClean="0">
              <a:solidFill>
                <a:srgbClr val="FFCC00"/>
              </a:solidFill>
              <a:cs typeface="+mn-cs"/>
            </a:endParaRPr>
          </a:p>
        </p:txBody>
      </p:sp>
      <p:sp>
        <p:nvSpPr>
          <p:cNvPr id="1031" name="Rectangle 14"/>
          <p:cNvSpPr>
            <a:spLocks noChangeArrowheads="1"/>
          </p:cNvSpPr>
          <p:nvPr/>
        </p:nvSpPr>
        <p:spPr bwMode="auto">
          <a:xfrm flipV="1">
            <a:off x="2667000" y="6640513"/>
            <a:ext cx="3657600" cy="36512"/>
          </a:xfrm>
          <a:prstGeom prst="rect">
            <a:avLst/>
          </a:prstGeom>
          <a:solidFill>
            <a:srgbClr val="2272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 b="1" dirty="0" smtClean="0">
              <a:solidFill>
                <a:srgbClr val="FFCC00"/>
              </a:solidFill>
              <a:cs typeface="+mn-cs"/>
            </a:endParaRP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3276600" y="2362200"/>
            <a:ext cx="2895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2724D">
                    <a:alpha val="56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92100" eaLnBrk="0" hangingPunct="0">
              <a:spcBef>
                <a:spcPct val="0"/>
              </a:spcBef>
              <a:tabLst>
                <a:tab pos="190500" algn="l"/>
              </a:tabLst>
              <a:defRPr sz="2400">
                <a:solidFill>
                  <a:schemeClr val="tx1"/>
                </a:solidFill>
                <a:latin typeface="Times" charset="0"/>
              </a:defRPr>
            </a:lvl1pPr>
            <a:lvl2pPr marL="292100" indent="165100" defTabSz="292100" eaLnBrk="0" hangingPunct="0">
              <a:spcBef>
                <a:spcPct val="0"/>
              </a:spcBef>
              <a:tabLst>
                <a:tab pos="190500" algn="l"/>
              </a:tabLst>
              <a:defRPr sz="2400">
                <a:solidFill>
                  <a:schemeClr val="tx1"/>
                </a:solidFill>
                <a:latin typeface="Times" charset="0"/>
              </a:defRPr>
            </a:lvl2pPr>
            <a:lvl3pPr defTabSz="292100" eaLnBrk="0" hangingPunct="0">
              <a:spcBef>
                <a:spcPct val="0"/>
              </a:spcBef>
              <a:tabLst>
                <a:tab pos="190500" algn="l"/>
              </a:tabLst>
              <a:defRPr sz="2400">
                <a:solidFill>
                  <a:schemeClr val="tx1"/>
                </a:solidFill>
                <a:latin typeface="Times" charset="0"/>
              </a:defRPr>
            </a:lvl3pPr>
            <a:lvl4pPr defTabSz="292100" eaLnBrk="0" hangingPunct="0">
              <a:spcBef>
                <a:spcPct val="0"/>
              </a:spcBef>
              <a:tabLst>
                <a:tab pos="190500" algn="l"/>
              </a:tabLst>
              <a:defRPr sz="2400">
                <a:solidFill>
                  <a:schemeClr val="tx1"/>
                </a:solidFill>
                <a:latin typeface="Times" charset="0"/>
              </a:defRPr>
            </a:lvl4pPr>
            <a:lvl5pPr defTabSz="292100" eaLnBrk="0" hangingPunct="0">
              <a:spcBef>
                <a:spcPct val="0"/>
              </a:spcBef>
              <a:tabLst>
                <a:tab pos="190500" algn="l"/>
              </a:tabLst>
              <a:defRPr sz="2400">
                <a:solidFill>
                  <a:schemeClr val="tx1"/>
                </a:solidFill>
                <a:latin typeface="Times" charset="0"/>
              </a:defRPr>
            </a:lvl5pPr>
            <a:lvl6pPr defTabSz="2921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Times" charset="0"/>
              </a:defRPr>
            </a:lvl6pPr>
            <a:lvl7pPr defTabSz="2921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Times" charset="0"/>
              </a:defRPr>
            </a:lvl7pPr>
            <a:lvl8pPr defTabSz="2921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Times" charset="0"/>
              </a:defRPr>
            </a:lvl8pPr>
            <a:lvl9pPr defTabSz="2921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defRPr/>
            </a:pPr>
            <a:endParaRPr lang="de-DE" sz="1200" dirty="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3" name="Rectangle 19"/>
          <p:cNvSpPr>
            <a:spLocks noChangeArrowheads="1"/>
          </p:cNvSpPr>
          <p:nvPr/>
        </p:nvSpPr>
        <p:spPr bwMode="auto">
          <a:xfrm>
            <a:off x="5608638" y="6661150"/>
            <a:ext cx="36353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EE850CBB-DA39-48D6-9FF7-F0FB18F9A86B}" type="slidenum">
              <a:rPr lang="de-DE" sz="700" smtClean="0">
                <a:solidFill>
                  <a:srgbClr val="000000"/>
                </a:solidFill>
                <a:cs typeface="+mn-cs"/>
              </a:rPr>
              <a:pPr/>
              <a:t>‹Nr.›</a:t>
            </a:fld>
            <a:endParaRPr lang="de-DE" sz="7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4" name="Rectangle 20"/>
          <p:cNvSpPr>
            <a:spLocks noChangeArrowheads="1"/>
          </p:cNvSpPr>
          <p:nvPr/>
        </p:nvSpPr>
        <p:spPr bwMode="auto">
          <a:xfrm>
            <a:off x="6465888" y="6643688"/>
            <a:ext cx="30321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800" dirty="0" smtClean="0">
                <a:solidFill>
                  <a:srgbClr val="000000"/>
                </a:solidFill>
                <a:cs typeface="+mn-cs"/>
              </a:rPr>
              <a:t>NLG Niedersächsische Landgesellschaft mbH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90525"/>
            <a:ext cx="8318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0" y="1628775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560388" y="765175"/>
            <a:ext cx="799306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9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</p:sldLayoutIdLst>
  <p:transition>
    <p:wipe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1541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1541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1541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1541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1541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E1541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E1541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E1541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E1541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b="1">
          <a:solidFill>
            <a:srgbClr val="FFCC00"/>
          </a:solidFill>
          <a:latin typeface="+mn-lt"/>
          <a:ea typeface="+mn-ea"/>
          <a:cs typeface="+mn-cs"/>
        </a:defRPr>
      </a:lvl1pPr>
      <a:lvl2pPr marL="714375" indent="-192088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2pPr>
      <a:lvl3pPr marL="1081088" indent="-187325" algn="l" rtl="0" eaLnBrk="0" fontAlgn="base" hangingPunct="0">
        <a:spcBef>
          <a:spcPct val="2000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</a:defRPr>
      </a:lvl3pPr>
      <a:lvl4pPr marL="1438275" indent="-1778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4pPr>
      <a:lvl5pPr marL="1795463" indent="-1778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252663" indent="-1778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709863" indent="-1778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167063" indent="-1778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624263" indent="-1778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" name="Picture 31" descr="Himmel2"/>
          <p:cNvPicPr>
            <a:picLocks noChangeAspect="1" noChangeArrowheads="1"/>
          </p:cNvPicPr>
          <p:nvPr/>
        </p:nvPicPr>
        <p:blipFill>
          <a:blip r:embed="rId1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3" r="19417" b="48010"/>
          <a:stretch>
            <a:fillRect/>
          </a:stretch>
        </p:blipFill>
        <p:spPr bwMode="auto">
          <a:xfrm>
            <a:off x="1588" y="0"/>
            <a:ext cx="7975600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352550" y="438150"/>
            <a:ext cx="6677025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 flipV="1">
            <a:off x="1352550" y="404813"/>
            <a:ext cx="6626225" cy="53975"/>
          </a:xfrm>
          <a:prstGeom prst="rect">
            <a:avLst/>
          </a:prstGeom>
          <a:solidFill>
            <a:srgbClr val="2272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352550" y="452438"/>
            <a:ext cx="65436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  20pt</a:t>
            </a: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0700" y="1600200"/>
            <a:ext cx="8753475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Überschrift 20 pt</a:t>
            </a:r>
          </a:p>
          <a:p>
            <a:pPr lvl="1"/>
            <a:r>
              <a:rPr lang="de-DE" smtClean="0"/>
              <a:t>Zweite Ebene 18 pt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260350"/>
            <a:ext cx="831850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6320" y="6403106"/>
            <a:ext cx="108015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7DBC3A9A-3340-4D4B-BF1E-48F9209D3F41}" type="datetime1">
              <a:rPr lang="de-DE" sz="900" smtClean="0">
                <a:solidFill>
                  <a:srgbClr val="000000"/>
                </a:solidFill>
              </a:rPr>
              <a:pPr algn="ctr" eaLnBrk="0" hangingPunct="0">
                <a:spcBef>
                  <a:spcPct val="50000"/>
                </a:spcBef>
              </a:pPr>
              <a:t>21.01.2014</a:t>
            </a:fld>
            <a:endParaRPr lang="de-DE" sz="900" dirty="0">
              <a:solidFill>
                <a:srgbClr val="0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697520" y="6403106"/>
            <a:ext cx="108015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3714F35D-3845-423A-BBD9-F09F923BD427}" type="slidenum">
              <a:rPr lang="de-DE" sz="900" smtClean="0">
                <a:solidFill>
                  <a:srgbClr val="000000"/>
                </a:solidFill>
              </a:rPr>
              <a:pPr algn="ctr" eaLnBrk="0" hangingPunct="0">
                <a:spcBef>
                  <a:spcPct val="50000"/>
                </a:spcBef>
              </a:pPr>
              <a:t>‹Nr.›</a:t>
            </a:fld>
            <a:endParaRPr lang="de-DE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>
    <p:wipe dir="r"/>
  </p:transition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22724D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22724D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22724D"/>
        </a:buClr>
        <a:buFont typeface="Times" pitchFamily="18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22724D"/>
        </a:buClr>
        <a:buFont typeface="Times" pitchFamily="18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22724D"/>
        </a:buClr>
        <a:buFont typeface="Times" pitchFamily="18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22724D"/>
        </a:buClr>
        <a:buFont typeface="Times" pitchFamily="18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22724D"/>
        </a:buClr>
        <a:buFont typeface="Times" pitchFamily="18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22724D"/>
        </a:buClr>
        <a:buFont typeface="Times" pitchFamily="18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371190" y="1448780"/>
            <a:ext cx="8816134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541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ts val="1800"/>
              </a:spcBef>
            </a:pPr>
            <a:r>
              <a:rPr lang="de-DE" sz="3600" b="1" dirty="0" smtClean="0">
                <a:cs typeface="+mn-cs"/>
              </a:rPr>
              <a:t>Klimaschutzkonzept 2014</a:t>
            </a:r>
          </a:p>
          <a:p>
            <a:pPr algn="ctr" eaLnBrk="0" hangingPunct="0">
              <a:spcBef>
                <a:spcPts val="1800"/>
              </a:spcBef>
            </a:pPr>
            <a:r>
              <a:rPr lang="de-DE" sz="3600" b="1" dirty="0" smtClean="0">
                <a:cs typeface="+mn-cs"/>
              </a:rPr>
              <a:t>Samtgemeinde Flotwedel</a:t>
            </a:r>
          </a:p>
          <a:p>
            <a:pPr algn="ctr" eaLnBrk="0" hangingPunct="0">
              <a:spcBef>
                <a:spcPts val="1800"/>
              </a:spcBef>
            </a:pPr>
            <a:r>
              <a:rPr lang="de-DE" sz="3600" b="1" dirty="0" smtClean="0">
                <a:cs typeface="+mn-cs"/>
              </a:rPr>
              <a:t>Kommunale und private Liegenschaften</a:t>
            </a:r>
          </a:p>
          <a:p>
            <a:pPr algn="ctr" eaLnBrk="0" hangingPunct="0">
              <a:spcBef>
                <a:spcPts val="1800"/>
              </a:spcBef>
            </a:pPr>
            <a:r>
              <a:rPr lang="de-DE" sz="1800" b="1" dirty="0" smtClean="0">
                <a:cs typeface="+mn-cs"/>
              </a:rPr>
              <a:t>-Auftaktveranstaltung 21.01.2014-</a:t>
            </a:r>
          </a:p>
        </p:txBody>
      </p:sp>
    </p:spTree>
    <p:extLst>
      <p:ext uri="{BB962C8B-B14F-4D97-AF65-F5344CB8AC3E}">
        <p14:creationId xmlns:p14="http://schemas.microsoft.com/office/powerpoint/2010/main" val="19223710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Energetische Gebäudesanierung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856656" y="1016732"/>
            <a:ext cx="74168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800000"/>
                </a:solidFill>
              </a:rPr>
              <a:t>Private Haushalte</a:t>
            </a:r>
          </a:p>
          <a:p>
            <a:pPr algn="ctr"/>
            <a:r>
              <a:rPr lang="de-DE" b="1" dirty="0" smtClean="0">
                <a:solidFill>
                  <a:srgbClr val="800000"/>
                </a:solidFill>
              </a:rPr>
              <a:t>    </a:t>
            </a:r>
          </a:p>
          <a:p>
            <a:pPr algn="ctr"/>
            <a:r>
              <a:rPr lang="de-DE" sz="2000" b="1" dirty="0">
                <a:solidFill>
                  <a:srgbClr val="800000"/>
                </a:solidFill>
              </a:rPr>
              <a:t> </a:t>
            </a:r>
            <a:r>
              <a:rPr lang="de-DE" sz="2000" b="1" dirty="0" smtClean="0">
                <a:solidFill>
                  <a:srgbClr val="800000"/>
                </a:solidFill>
              </a:rPr>
              <a:t>   </a:t>
            </a:r>
            <a:r>
              <a:rPr lang="de-DE" sz="2000" dirty="0" smtClean="0">
                <a:solidFill>
                  <a:srgbClr val="800000"/>
                </a:solidFill>
              </a:rPr>
              <a:t>Energieverbrauch           Energieeffizienz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885002" y="1481856"/>
            <a:ext cx="453600" cy="646331"/>
          </a:xfrm>
          <a:prstGeom prst="rect">
            <a:avLst/>
          </a:prstGeom>
          <a:solidFill>
            <a:srgbClr val="FF66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800000"/>
                </a:solidFill>
              </a:rPr>
              <a:t>-</a:t>
            </a:r>
            <a:endParaRPr lang="de-DE" b="1" dirty="0"/>
          </a:p>
        </p:txBody>
      </p:sp>
      <p:sp>
        <p:nvSpPr>
          <p:cNvPr id="6" name="Rechteck 5"/>
          <p:cNvSpPr/>
          <p:nvPr/>
        </p:nvSpPr>
        <p:spPr>
          <a:xfrm>
            <a:off x="5593151" y="1469584"/>
            <a:ext cx="453970" cy="646331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de-DE" sz="3600" dirty="0">
                <a:solidFill>
                  <a:srgbClr val="800000"/>
                </a:solidFill>
              </a:rPr>
              <a:t>+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469584"/>
            <a:ext cx="7940700" cy="502429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174522" y="6273316"/>
            <a:ext cx="2074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Quelle: </a:t>
            </a:r>
            <a:r>
              <a:rPr lang="de-DE" sz="800" dirty="0" smtClean="0"/>
              <a:t>www.heimspiel-niedersachsen.de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5998779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Vergleich der Energiestandards, Wohngebäude</a:t>
            </a:r>
            <a:endParaRPr lang="de-DE" dirty="0"/>
          </a:p>
        </p:txBody>
      </p:sp>
      <p:pic>
        <p:nvPicPr>
          <p:cNvPr id="1026" name="Picture 2" descr="K:\GB-H-16-6-Energie\4-Celle\Samtgemeinde Flotwedel\KSK_301620702\Datenaufnahme\S5_Energieeffizienz_gr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6"/>
          <a:stretch/>
        </p:blipFill>
        <p:spPr bwMode="auto">
          <a:xfrm>
            <a:off x="1352600" y="1664804"/>
            <a:ext cx="6948823" cy="41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1635534" y="5157772"/>
            <a:ext cx="6605656" cy="683496"/>
            <a:chOff x="1887561" y="5301208"/>
            <a:chExt cx="6605656" cy="683496"/>
          </a:xfrm>
        </p:grpSpPr>
        <p:sp>
          <p:nvSpPr>
            <p:cNvPr id="4" name="Textfeld 3"/>
            <p:cNvSpPr txBox="1"/>
            <p:nvPr/>
          </p:nvSpPr>
          <p:spPr>
            <a:xfrm>
              <a:off x="1887561" y="5769260"/>
              <a:ext cx="40735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Quelle</a:t>
              </a:r>
              <a:r>
                <a:rPr lang="de-DE" sz="800" dirty="0"/>
                <a:t>: BVI Bundesfachverband der Immobilienverwalter e. V</a:t>
              </a:r>
              <a:r>
                <a:rPr lang="de-DE" sz="800" dirty="0" smtClean="0"/>
                <a:t>., Grafik: Martin Schaub</a:t>
              </a:r>
              <a:endParaRPr lang="de-DE" sz="800" dirty="0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3368824" y="5301208"/>
              <a:ext cx="6480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dirty="0" smtClean="0"/>
                <a:t>WSVO</a:t>
              </a:r>
            </a:p>
            <a:p>
              <a:pPr algn="ctr"/>
              <a:r>
                <a:rPr lang="de-DE" sz="900" dirty="0" smtClean="0"/>
                <a:t>1995</a:t>
              </a:r>
              <a:endParaRPr lang="de-DE" sz="900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2576736" y="5337212"/>
              <a:ext cx="64807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900" dirty="0" smtClean="0"/>
                <a:t>Altbau</a:t>
              </a:r>
              <a:endParaRPr lang="de-DE" sz="900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4232920" y="5301208"/>
              <a:ext cx="6480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dirty="0" smtClean="0"/>
                <a:t>EnEV</a:t>
              </a:r>
            </a:p>
            <a:p>
              <a:pPr algn="ctr"/>
              <a:r>
                <a:rPr lang="de-DE" sz="900" dirty="0" smtClean="0"/>
                <a:t>2002</a:t>
              </a:r>
              <a:endParaRPr lang="de-DE" sz="900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6609184" y="5301208"/>
              <a:ext cx="972108" cy="5078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dirty="0" smtClean="0"/>
                <a:t>Altbau zum Passivhaus nach PHPP</a:t>
              </a:r>
              <a:endParaRPr lang="de-DE" sz="900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5061012" y="5301208"/>
              <a:ext cx="6480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dirty="0" smtClean="0"/>
                <a:t>EnEV</a:t>
              </a:r>
            </a:p>
            <a:p>
              <a:pPr algn="ctr"/>
              <a:r>
                <a:rPr lang="de-DE" sz="900" dirty="0" smtClean="0"/>
                <a:t>2009</a:t>
              </a:r>
              <a:endParaRPr lang="de-DE" sz="900" dirty="0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5889104" y="5301208"/>
              <a:ext cx="6480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dirty="0" smtClean="0"/>
                <a:t>EnEV</a:t>
              </a:r>
            </a:p>
            <a:p>
              <a:pPr algn="ctr"/>
              <a:r>
                <a:rPr lang="de-DE" sz="900" dirty="0" smtClean="0"/>
                <a:t>2014</a:t>
              </a:r>
              <a:endParaRPr lang="de-DE" sz="900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521109" y="5301208"/>
              <a:ext cx="9721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dirty="0" smtClean="0"/>
                <a:t>Passivhaus nach PHPP</a:t>
              </a:r>
              <a:endParaRPr lang="de-DE" sz="900" dirty="0"/>
            </a:p>
          </p:txBody>
        </p:sp>
      </p:grpSp>
      <p:sp>
        <p:nvSpPr>
          <p:cNvPr id="24" name="Textfeld 23"/>
          <p:cNvSpPr txBox="1"/>
          <p:nvPr/>
        </p:nvSpPr>
        <p:spPr>
          <a:xfrm>
            <a:off x="5961055" y="5934472"/>
            <a:ext cx="23294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PHPP = Passivhaus-Projektierungs-Paket</a:t>
            </a:r>
          </a:p>
        </p:txBody>
      </p:sp>
    </p:spTree>
    <p:extLst>
      <p:ext uri="{BB962C8B-B14F-4D97-AF65-F5344CB8AC3E}">
        <p14:creationId xmlns:p14="http://schemas.microsoft.com/office/powerpoint/2010/main" val="3539461299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Energetische Gebäudesanierung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3" r="979" b="3527"/>
          <a:stretch/>
        </p:blipFill>
        <p:spPr>
          <a:xfrm>
            <a:off x="96982" y="2330070"/>
            <a:ext cx="9809018" cy="239221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910019" y="4445289"/>
            <a:ext cx="2986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Quelle: </a:t>
            </a:r>
            <a:r>
              <a:rPr lang="de-DE" sz="1200" dirty="0" smtClean="0"/>
              <a:t>www.heimspiel-niedersachsen.de</a:t>
            </a:r>
            <a:endParaRPr lang="de-DE" sz="1200" dirty="0"/>
          </a:p>
        </p:txBody>
      </p:sp>
      <p:sp>
        <p:nvSpPr>
          <p:cNvPr id="4" name="Textfeld 3"/>
          <p:cNvSpPr txBox="1"/>
          <p:nvPr/>
        </p:nvSpPr>
        <p:spPr>
          <a:xfrm>
            <a:off x="1712640" y="4869160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Tipp: Wer keine eigene Anlage am eigenen Haus realisieren kann, hat die Möglichkeit zur Beteiligung an einer regionalen Energiegenossenschaft für Wind- oder Solarenergie.</a:t>
            </a:r>
            <a:endParaRPr lang="de-DE" sz="1800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2180692" y="1162489"/>
            <a:ext cx="6336704" cy="646331"/>
            <a:chOff x="2180692" y="1162489"/>
            <a:chExt cx="6336704" cy="646331"/>
          </a:xfrm>
        </p:grpSpPr>
        <p:sp>
          <p:nvSpPr>
            <p:cNvPr id="12" name="Rechteck 11"/>
            <p:cNvSpPr/>
            <p:nvPr/>
          </p:nvSpPr>
          <p:spPr>
            <a:xfrm>
              <a:off x="5182789" y="1162489"/>
              <a:ext cx="453970" cy="646331"/>
            </a:xfrm>
            <a:prstGeom prst="rect">
              <a:avLst/>
            </a:prstGeom>
            <a:solidFill>
              <a:srgbClr val="92D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de-DE" sz="3600" dirty="0">
                  <a:solidFill>
                    <a:srgbClr val="800000"/>
                  </a:solidFill>
                </a:rPr>
                <a:t>+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180692" y="1162489"/>
              <a:ext cx="453600" cy="646331"/>
            </a:xfrm>
            <a:prstGeom prst="rect">
              <a:avLst/>
            </a:prstGeom>
            <a:solidFill>
              <a:srgbClr val="FF6600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sz="3600" b="1">
                  <a:solidFill>
                    <a:srgbClr val="800000"/>
                  </a:solidFill>
                </a:defRPr>
              </a:lvl1pPr>
            </a:lstStyle>
            <a:p>
              <a:r>
                <a:rPr lang="de-DE" dirty="0"/>
                <a:t>-</a:t>
              </a:r>
            </a:p>
          </p:txBody>
        </p:sp>
        <p:sp>
          <p:nvSpPr>
            <p:cNvPr id="14" name="Rechteck 13"/>
            <p:cNvSpPr/>
            <p:nvPr/>
          </p:nvSpPr>
          <p:spPr>
            <a:xfrm>
              <a:off x="2576736" y="1293831"/>
              <a:ext cx="59406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140075" algn="l"/>
                </a:tabLst>
              </a:pPr>
              <a:r>
                <a:rPr lang="de-DE" sz="2000" dirty="0">
                  <a:solidFill>
                    <a:srgbClr val="800000"/>
                  </a:solidFill>
                </a:rPr>
                <a:t> Energieverbrauch 	</a:t>
              </a:r>
              <a:r>
                <a:rPr lang="de-DE" sz="2000" dirty="0" smtClean="0">
                  <a:solidFill>
                    <a:srgbClr val="800000"/>
                  </a:solidFill>
                </a:rPr>
                <a:t>Energieeffizienz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462516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" t="9052" r="4542" b="16349"/>
          <a:stretch/>
        </p:blipFill>
        <p:spPr>
          <a:xfrm>
            <a:off x="544286" y="1412777"/>
            <a:ext cx="8817428" cy="4932548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352553" y="452438"/>
            <a:ext cx="6543675" cy="854075"/>
          </a:xfrm>
        </p:spPr>
        <p:txBody>
          <a:bodyPr/>
          <a:lstStyle/>
          <a:p>
            <a:r>
              <a:rPr lang="de-DE" dirty="0" smtClean="0"/>
              <a:t>Maßnahmenblatt Contracting (Bsp.)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09026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Gewerbe, Handel und Dienstleistungen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334598" y="1066774"/>
            <a:ext cx="6372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de-DE" dirty="0" smtClean="0">
              <a:solidFill>
                <a:srgbClr val="800000"/>
              </a:solidFill>
            </a:endParaRPr>
          </a:p>
          <a:p>
            <a:pPr lvl="0" algn="ctr"/>
            <a:r>
              <a:rPr lang="de-DE" sz="2000" dirty="0" smtClean="0">
                <a:solidFill>
                  <a:srgbClr val="800000"/>
                </a:solidFill>
              </a:rPr>
              <a:t>      Energieverbrauch          Energieeffizienz</a:t>
            </a:r>
            <a:endParaRPr lang="de-DE" dirty="0">
              <a:solidFill>
                <a:srgbClr val="8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03846" y="2204864"/>
            <a:ext cx="4104456" cy="2616101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1600" b="1" dirty="0">
                <a:solidFill>
                  <a:srgbClr val="800000"/>
                </a:solidFill>
              </a:rPr>
              <a:t>Gebäudetechnik </a:t>
            </a:r>
          </a:p>
          <a:p>
            <a:r>
              <a:rPr lang="de-DE" sz="1600" dirty="0">
                <a:solidFill>
                  <a:srgbClr val="800000"/>
                </a:solidFill>
                <a:latin typeface="Arial"/>
              </a:rPr>
              <a:t>- Klimatisierung (20%) </a:t>
            </a:r>
          </a:p>
          <a:p>
            <a:r>
              <a:rPr lang="de-DE" sz="1600" dirty="0">
                <a:solidFill>
                  <a:srgbClr val="800000"/>
                </a:solidFill>
                <a:latin typeface="Arial"/>
              </a:rPr>
              <a:t>- </a:t>
            </a:r>
            <a:r>
              <a:rPr lang="de-DE" sz="1550" dirty="0">
                <a:solidFill>
                  <a:srgbClr val="800000"/>
                </a:solidFill>
                <a:latin typeface="Arial"/>
              </a:rPr>
              <a:t>Heizungs- </a:t>
            </a:r>
            <a:r>
              <a:rPr lang="de-DE" sz="1550" dirty="0" smtClean="0">
                <a:solidFill>
                  <a:srgbClr val="800000"/>
                </a:solidFill>
                <a:latin typeface="Arial"/>
              </a:rPr>
              <a:t>und Lüftungstechnik </a:t>
            </a:r>
            <a:r>
              <a:rPr lang="de-DE" sz="1550" dirty="0">
                <a:solidFill>
                  <a:srgbClr val="800000"/>
                </a:solidFill>
                <a:latin typeface="Arial"/>
              </a:rPr>
              <a:t>(20 % ) </a:t>
            </a:r>
          </a:p>
          <a:p>
            <a:r>
              <a:rPr lang="de-DE" sz="1600" dirty="0">
                <a:solidFill>
                  <a:srgbClr val="800000"/>
                </a:solidFill>
                <a:latin typeface="Arial"/>
              </a:rPr>
              <a:t>- Kühlung </a:t>
            </a:r>
          </a:p>
          <a:p>
            <a:r>
              <a:rPr lang="de-DE" sz="1600" dirty="0">
                <a:solidFill>
                  <a:srgbClr val="800000"/>
                </a:solidFill>
                <a:latin typeface="Arial"/>
              </a:rPr>
              <a:t>- Einsatz regenerativer Energien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b="1" dirty="0">
                <a:solidFill>
                  <a:srgbClr val="800000"/>
                </a:solidFill>
              </a:rPr>
              <a:t>Betriebsmittel </a:t>
            </a:r>
          </a:p>
          <a:p>
            <a:r>
              <a:rPr lang="de-DE" sz="1600" dirty="0">
                <a:solidFill>
                  <a:srgbClr val="800000"/>
                </a:solidFill>
                <a:latin typeface="Arial"/>
              </a:rPr>
              <a:t>- Beleuchtung (75% Stromkosten sparen) </a:t>
            </a:r>
          </a:p>
          <a:p>
            <a:r>
              <a:rPr lang="de-DE" sz="1600" dirty="0">
                <a:solidFill>
                  <a:srgbClr val="800000"/>
                </a:solidFill>
                <a:latin typeface="Arial"/>
              </a:rPr>
              <a:t>- EDV (bis zu 75% Stromkosten sparen)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b="1" dirty="0">
                <a:solidFill>
                  <a:srgbClr val="800000"/>
                </a:solidFill>
              </a:rPr>
              <a:t>Energiecontrolling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b="1" dirty="0">
                <a:solidFill>
                  <a:srgbClr val="800000"/>
                </a:solidFill>
              </a:rPr>
              <a:t>Nutzerverhalten</a:t>
            </a:r>
            <a:r>
              <a:rPr lang="de-DE" sz="2000" b="1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493060" y="2636770"/>
            <a:ext cx="3611499" cy="1077218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800000"/>
                </a:solidFill>
              </a:rPr>
              <a:t>Energieeffizienz im Handwerk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err="1">
                <a:solidFill>
                  <a:srgbClr val="800000"/>
                </a:solidFill>
              </a:rPr>
              <a:t>Abwärmenutzung</a:t>
            </a:r>
            <a:r>
              <a:rPr lang="de-DE" sz="1600" dirty="0">
                <a:solidFill>
                  <a:srgbClr val="800000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>
                <a:solidFill>
                  <a:srgbClr val="800000"/>
                </a:solidFill>
              </a:rPr>
              <a:t>Prozessoptimierung </a:t>
            </a:r>
            <a:r>
              <a:rPr lang="de-DE" sz="1600" dirty="0">
                <a:solidFill>
                  <a:srgbClr val="800000"/>
                </a:solidFill>
              </a:rPr>
              <a:t>schon bei der Produktplanung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92660" y="1340768"/>
            <a:ext cx="453600" cy="646331"/>
          </a:xfrm>
          <a:prstGeom prst="rect">
            <a:avLst/>
          </a:prstGeom>
          <a:solidFill>
            <a:srgbClr val="FF66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800000"/>
                </a:solidFill>
              </a:rPr>
              <a:t>-</a:t>
            </a:r>
            <a:endParaRPr lang="de-DE" b="1" dirty="0"/>
          </a:p>
        </p:txBody>
      </p:sp>
      <p:sp>
        <p:nvSpPr>
          <p:cNvPr id="12" name="Rechteck 11"/>
          <p:cNvSpPr/>
          <p:nvPr/>
        </p:nvSpPr>
        <p:spPr>
          <a:xfrm>
            <a:off x="4581317" y="1341478"/>
            <a:ext cx="453970" cy="646331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de-DE" sz="3600" dirty="0">
                <a:solidFill>
                  <a:srgbClr val="800000"/>
                </a:solidFill>
              </a:rPr>
              <a:t>+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704908" y="5049180"/>
            <a:ext cx="5580620" cy="1323439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1600" dirty="0">
                <a:solidFill>
                  <a:srgbClr val="800000"/>
                </a:solidFill>
              </a:rPr>
              <a:t>Klimaschutz unterwegs – Transport und Logistik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>
                <a:solidFill>
                  <a:srgbClr val="800000"/>
                </a:solidFill>
              </a:rPr>
              <a:t>Klimaschutz </a:t>
            </a:r>
            <a:r>
              <a:rPr lang="de-DE" sz="1600" dirty="0">
                <a:solidFill>
                  <a:srgbClr val="800000"/>
                </a:solidFill>
              </a:rPr>
              <a:t>vor Ort – Gebäude und Standort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>
                <a:solidFill>
                  <a:srgbClr val="800000"/>
                </a:solidFill>
              </a:rPr>
              <a:t>Sortiment </a:t>
            </a:r>
            <a:r>
              <a:rPr lang="de-DE" sz="1600" dirty="0">
                <a:solidFill>
                  <a:srgbClr val="800000"/>
                </a:solidFill>
              </a:rPr>
              <a:t>und Verbraucher </a:t>
            </a:r>
          </a:p>
          <a:p>
            <a:pPr algn="ctr"/>
            <a:r>
              <a:rPr lang="de-DE" sz="1600" dirty="0">
                <a:solidFill>
                  <a:srgbClr val="800000"/>
                </a:solidFill>
              </a:rPr>
              <a:t>– </a:t>
            </a:r>
            <a:r>
              <a:rPr lang="de-DE" sz="1600" b="1" dirty="0">
                <a:solidFill>
                  <a:srgbClr val="800000"/>
                </a:solidFill>
              </a:rPr>
              <a:t>Eigenmarke „Von Hier“ </a:t>
            </a:r>
            <a:endParaRPr lang="de-DE" sz="1600" dirty="0">
              <a:solidFill>
                <a:srgbClr val="8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>
                <a:solidFill>
                  <a:srgbClr val="800000"/>
                </a:solidFill>
              </a:rPr>
              <a:t>Alternative </a:t>
            </a:r>
            <a:r>
              <a:rPr lang="de-DE" sz="1600" dirty="0">
                <a:solidFill>
                  <a:srgbClr val="800000"/>
                </a:solidFill>
              </a:rPr>
              <a:t>Energieversorgung – Erneuerbare Energien </a:t>
            </a:r>
          </a:p>
        </p:txBody>
      </p:sp>
    </p:spTree>
    <p:extLst>
      <p:ext uri="{BB962C8B-B14F-4D97-AF65-F5344CB8AC3E}">
        <p14:creationId xmlns:p14="http://schemas.microsoft.com/office/powerpoint/2010/main" val="39445472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Wie können Sie sich beteiligen?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520708" y="4905164"/>
            <a:ext cx="8753475" cy="756084"/>
          </a:xfrm>
        </p:spPr>
        <p:txBody>
          <a:bodyPr/>
          <a:lstStyle/>
          <a:p>
            <a:pPr algn="ctr"/>
            <a:r>
              <a:rPr lang="de-DE" sz="2400" dirty="0" smtClean="0"/>
              <a:t>Bei Interesse tragen Sie sich bitte</a:t>
            </a:r>
            <a:br>
              <a:rPr lang="de-DE" sz="2400" dirty="0" smtClean="0"/>
            </a:br>
            <a:r>
              <a:rPr lang="de-DE" sz="2400" dirty="0" smtClean="0"/>
              <a:t> für eine oder beide Arbeitsgruppen als Teilnehmer ein! </a:t>
            </a:r>
          </a:p>
          <a:p>
            <a:pPr algn="ctr"/>
            <a:r>
              <a:rPr lang="de-DE" sz="2400" dirty="0" smtClean="0"/>
              <a:t>Wir freuen uns auf Ihre Mitarbeit! </a:t>
            </a:r>
            <a:endParaRPr lang="de-DE" sz="2400" dirty="0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388604" y="1809475"/>
            <a:ext cx="2787650" cy="2555629"/>
          </a:xfrm>
          <a:prstGeom prst="rect">
            <a:avLst/>
          </a:prstGeom>
          <a:solidFill>
            <a:srgbClr val="C0C0C0"/>
          </a:solidFill>
          <a:ln w="38100">
            <a:solidFill>
              <a:srgbClr val="2172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Arbeitsgruppen im Klimaschutzkonzept </a:t>
            </a:r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4182097" y="1809475"/>
            <a:ext cx="3651251" cy="2555629"/>
            <a:chOff x="2530" y="1253"/>
            <a:chExt cx="2300" cy="1188"/>
          </a:xfrm>
        </p:grpSpPr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3120" y="1978"/>
              <a:ext cx="1710" cy="463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</a:rPr>
                <a:t>2. Arbeitsgruppe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b="1" kern="0" noProof="0" dirty="0" smtClean="0">
                  <a:solidFill>
                    <a:srgbClr val="800000"/>
                  </a:solidFill>
                </a:rPr>
                <a:t>Kommunale und private Liegenschaften</a:t>
              </a:r>
              <a:endPara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3120" y="1253"/>
              <a:ext cx="1665" cy="46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342900" marR="0" lvl="0" indent="-34290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de-DE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</a:rPr>
                <a:t>Arbeitsgruppe</a:t>
              </a:r>
            </a:p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DE" sz="1400" b="1" kern="0" dirty="0" smtClean="0">
                  <a:solidFill>
                    <a:srgbClr val="800000"/>
                  </a:solidFill>
                </a:rPr>
                <a:t>Erneuerbare Energien</a:t>
              </a:r>
              <a:endPara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>
              <a:off x="2530" y="1389"/>
              <a:ext cx="1" cy="77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>
              <a:off x="2531" y="1390"/>
              <a:ext cx="54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>
              <a:off x="2531" y="2160"/>
              <a:ext cx="54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72659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94" y="1840966"/>
            <a:ext cx="24574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88" y="1797622"/>
            <a:ext cx="24574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1803972"/>
            <a:ext cx="2462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16756" y="3492500"/>
            <a:ext cx="8928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 b="1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FFCC00"/>
                </a:solidFill>
                <a:latin typeface="Arial" charset="0"/>
              </a:defRPr>
            </a:lvl9pPr>
          </a:lstStyle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+mn-cs"/>
              </a:rPr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3936280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Maßnahmen zum Klimaschutz in eigenen Liegenschaften und privaten Haushalten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1352551" y="1628775"/>
            <a:ext cx="7200900" cy="4492625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endParaRPr lang="de-DE" sz="2400" dirty="0" smtClean="0"/>
          </a:p>
          <a:p>
            <a:pPr lvl="1" eaLnBrk="1" hangingPunct="1">
              <a:buFontTx/>
              <a:buChar char="-"/>
              <a:defRPr/>
            </a:pPr>
            <a:r>
              <a:rPr lang="de-DE" sz="2200" b="1" dirty="0" smtClean="0"/>
              <a:t>Vermeidung von Energieverbrauch</a:t>
            </a:r>
          </a:p>
          <a:p>
            <a:pPr marL="0" indent="0" eaLnBrk="1" hangingPunct="1">
              <a:defRPr/>
            </a:pPr>
            <a:endParaRPr lang="de-DE" sz="2400" b="1" dirty="0" smtClean="0"/>
          </a:p>
          <a:p>
            <a:pPr lvl="1" eaLnBrk="1" hangingPunct="1">
              <a:buFontTx/>
              <a:buChar char="-"/>
              <a:defRPr/>
            </a:pPr>
            <a:r>
              <a:rPr lang="de-DE" sz="2200" b="1" dirty="0" smtClean="0"/>
              <a:t>Steigerung der Energieeffizienz</a:t>
            </a:r>
          </a:p>
          <a:p>
            <a:pPr marL="0" indent="0" eaLnBrk="1" hangingPunct="1">
              <a:defRPr/>
            </a:pPr>
            <a:endParaRPr lang="de-DE" sz="2400" b="1" dirty="0" smtClean="0"/>
          </a:p>
          <a:p>
            <a:pPr lvl="1" eaLnBrk="1" hangingPunct="1">
              <a:buFontTx/>
              <a:buChar char="-"/>
              <a:defRPr/>
            </a:pPr>
            <a:r>
              <a:rPr lang="de-DE" sz="2200" b="1" dirty="0" smtClean="0"/>
              <a:t>Reduzierung der CO</a:t>
            </a:r>
            <a:r>
              <a:rPr lang="de-DE" sz="2200" b="1" baseline="-25000" dirty="0" smtClean="0"/>
              <a:t>2</a:t>
            </a:r>
            <a:r>
              <a:rPr lang="de-DE" sz="2200" b="1" dirty="0" smtClean="0"/>
              <a:t>-Emissionen</a:t>
            </a:r>
          </a:p>
          <a:p>
            <a:pPr eaLnBrk="1" hangingPunct="1">
              <a:buFontTx/>
              <a:buChar char="-"/>
              <a:defRPr/>
            </a:pP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19869530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Vermeidung von Energieverbrauch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52443" y="1636675"/>
            <a:ext cx="7452986" cy="4492625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de-DE" dirty="0"/>
              <a:t>Stromsektor:</a:t>
            </a:r>
          </a:p>
          <a:p>
            <a:pPr marL="0" indent="0" eaLnBrk="1" hangingPunct="1">
              <a:defRPr/>
            </a:pPr>
            <a:endParaRPr lang="de-DE" dirty="0"/>
          </a:p>
          <a:p>
            <a:pPr eaLnBrk="1" hangingPunct="1">
              <a:buFontTx/>
              <a:buChar char="-"/>
              <a:defRPr/>
            </a:pPr>
            <a:r>
              <a:rPr lang="de-DE" dirty="0" smtClean="0"/>
              <a:t> Änderung </a:t>
            </a:r>
            <a:r>
              <a:rPr lang="de-DE" dirty="0"/>
              <a:t>im Nutzerverhalten</a:t>
            </a:r>
          </a:p>
          <a:p>
            <a:pPr marL="0" indent="0" eaLnBrk="1" hangingPunct="1">
              <a:tabLst>
                <a:tab pos="895350" algn="l"/>
              </a:tabLst>
              <a:defRPr/>
            </a:pPr>
            <a:r>
              <a:rPr lang="de-DE" dirty="0"/>
              <a:t>	„Licht aus beim </a:t>
            </a:r>
            <a:r>
              <a:rPr lang="de-DE" dirty="0" smtClean="0"/>
              <a:t>Verlassen </a:t>
            </a:r>
            <a:r>
              <a:rPr lang="de-DE" dirty="0"/>
              <a:t>der Räume“</a:t>
            </a:r>
          </a:p>
          <a:p>
            <a:pPr marL="0" indent="0" eaLnBrk="1" hangingPunct="1">
              <a:defRPr/>
            </a:pPr>
            <a:r>
              <a:rPr lang="de-DE" dirty="0"/>
              <a:t>	„Standbybetrieb“</a:t>
            </a:r>
          </a:p>
          <a:p>
            <a:pPr marL="0" indent="0" eaLnBrk="1" hangingPunct="1">
              <a:defRPr/>
            </a:pPr>
            <a:r>
              <a:rPr lang="de-DE" dirty="0"/>
              <a:t>	„Ladevorgang bei Akku-Geräte“</a:t>
            </a:r>
          </a:p>
          <a:p>
            <a:pPr marL="0" indent="0" eaLnBrk="1" hangingPunct="1">
              <a:defRPr/>
            </a:pPr>
            <a:endParaRPr lang="de-DE" dirty="0"/>
          </a:p>
          <a:p>
            <a:pPr eaLnBrk="1" hangingPunct="1">
              <a:buFontTx/>
              <a:buChar char="-"/>
              <a:defRPr/>
            </a:pPr>
            <a:r>
              <a:rPr lang="de-DE" dirty="0" smtClean="0"/>
              <a:t> Prüfung </a:t>
            </a:r>
            <a:r>
              <a:rPr lang="de-DE" dirty="0"/>
              <a:t>der Notwendigkeit </a:t>
            </a:r>
            <a:r>
              <a:rPr lang="de-DE" dirty="0" smtClean="0"/>
              <a:t>vorhandener </a:t>
            </a:r>
            <a:r>
              <a:rPr lang="de-DE" dirty="0"/>
              <a:t>Elektrogeräte</a:t>
            </a:r>
          </a:p>
          <a:p>
            <a:pPr marL="0" indent="0" eaLnBrk="1" hangingPunct="1">
              <a:defRPr/>
            </a:pPr>
            <a:r>
              <a:rPr lang="de-DE" dirty="0"/>
              <a:t>	verschiedene Aufgaben mit </a:t>
            </a:r>
            <a:r>
              <a:rPr lang="de-DE" dirty="0" smtClean="0"/>
              <a:t>einem </a:t>
            </a:r>
            <a:r>
              <a:rPr lang="de-DE" dirty="0"/>
              <a:t>Gerät erledigen</a:t>
            </a:r>
          </a:p>
          <a:p>
            <a:pPr marL="0" indent="0" eaLnBrk="1" hangingPunct="1">
              <a:defRPr/>
            </a:pPr>
            <a:r>
              <a:rPr lang="de-DE" dirty="0"/>
              <a:t>	grundsätzliches Vorhalten von Geräten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314603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Vermeidung von Energieverbrauch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44453" y="1636675"/>
            <a:ext cx="7424971" cy="4492625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de-DE" dirty="0"/>
              <a:t>Wärmesektor:</a:t>
            </a:r>
          </a:p>
          <a:p>
            <a:pPr marL="0" indent="0" eaLnBrk="1" hangingPunct="1">
              <a:defRPr/>
            </a:pPr>
            <a:endParaRPr lang="de-DE" dirty="0"/>
          </a:p>
          <a:p>
            <a:pPr marL="0" lvl="1" indent="0" eaLnBrk="1" hangingPunct="1">
              <a:buFontTx/>
              <a:buChar char="-"/>
              <a:defRPr/>
            </a:pPr>
            <a:r>
              <a:rPr lang="de-DE" sz="2000" dirty="0" smtClean="0">
                <a:ea typeface="+mn-ea"/>
                <a:cs typeface="+mn-cs"/>
              </a:rPr>
              <a:t> Energetische </a:t>
            </a:r>
            <a:r>
              <a:rPr lang="de-DE" sz="2000" dirty="0">
                <a:ea typeface="+mn-ea"/>
                <a:cs typeface="+mn-cs"/>
              </a:rPr>
              <a:t>Sanierung</a:t>
            </a:r>
          </a:p>
          <a:p>
            <a:pPr marL="0" indent="0" eaLnBrk="1" hangingPunct="1">
              <a:tabLst>
                <a:tab pos="895350" algn="l"/>
              </a:tabLst>
              <a:defRPr/>
            </a:pPr>
            <a:r>
              <a:rPr lang="de-DE" dirty="0"/>
              <a:t>	Einbau von Wärmedämmung</a:t>
            </a:r>
          </a:p>
          <a:p>
            <a:pPr marL="0" indent="0" eaLnBrk="1" hangingPunct="1">
              <a:defRPr/>
            </a:pPr>
            <a:r>
              <a:rPr lang="de-DE" dirty="0"/>
              <a:t>	Verbesserung des vorhandenen Wärmschutzes</a:t>
            </a:r>
          </a:p>
          <a:p>
            <a:pPr marL="0" indent="0" eaLnBrk="1" hangingPunct="1">
              <a:defRPr/>
            </a:pPr>
            <a:r>
              <a:rPr lang="de-DE" dirty="0"/>
              <a:t>	Anpassung des Wärmeschutzes</a:t>
            </a:r>
          </a:p>
          <a:p>
            <a:pPr marL="0" indent="0" eaLnBrk="1" hangingPunct="1">
              <a:defRPr/>
            </a:pPr>
            <a:r>
              <a:rPr lang="de-DE" dirty="0"/>
              <a:t>	</a:t>
            </a:r>
          </a:p>
          <a:p>
            <a:pPr marL="0" lvl="1" indent="0" eaLnBrk="1" hangingPunct="1">
              <a:buFontTx/>
              <a:buChar char="-"/>
              <a:defRPr/>
            </a:pPr>
            <a:r>
              <a:rPr lang="de-DE" sz="2000" dirty="0" smtClean="0">
                <a:ea typeface="+mn-ea"/>
                <a:cs typeface="+mn-cs"/>
              </a:rPr>
              <a:t> Änderung </a:t>
            </a:r>
            <a:r>
              <a:rPr lang="de-DE" sz="2000" dirty="0">
                <a:ea typeface="+mn-ea"/>
                <a:cs typeface="+mn-cs"/>
              </a:rPr>
              <a:t>im Nutzerverhalten</a:t>
            </a:r>
          </a:p>
          <a:p>
            <a:pPr marL="0" indent="0" eaLnBrk="1" hangingPunct="1">
              <a:defRPr/>
            </a:pPr>
            <a:r>
              <a:rPr lang="de-DE" dirty="0"/>
              <a:t>	„Ist es erforderlich, dass alle Räume beheizt </a:t>
            </a:r>
            <a:r>
              <a:rPr lang="de-DE" dirty="0" smtClean="0"/>
              <a:t>werden?“</a:t>
            </a:r>
            <a:endParaRPr lang="de-DE" dirty="0"/>
          </a:p>
          <a:p>
            <a:pPr marL="0" indent="0" eaLnBrk="1" hangingPunct="1">
              <a:defRPr/>
            </a:pPr>
            <a:r>
              <a:rPr lang="de-DE" dirty="0"/>
              <a:t>	„Ist überall Warmwasser </a:t>
            </a:r>
            <a:r>
              <a:rPr lang="de-DE" dirty="0" smtClean="0"/>
              <a:t>erforderlich?“</a:t>
            </a:r>
            <a:endParaRPr lang="de-DE" dirty="0"/>
          </a:p>
          <a:p>
            <a:pPr marL="0" indent="0" eaLnBrk="1" hangingPunct="1">
              <a:defRPr/>
            </a:pPr>
            <a:r>
              <a:rPr lang="de-DE" dirty="0"/>
              <a:t>	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07642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Mögliche Ansätze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460612" y="2132856"/>
            <a:ext cx="745282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22724D"/>
              </a:buClr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  <a:cs typeface="+mn-cs"/>
              </a:rPr>
              <a:t>Klimaschutz </a:t>
            </a:r>
            <a:r>
              <a:rPr lang="de-DE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  <a:cs typeface="+mn-cs"/>
              </a:rPr>
              <a:t>in eigenen Liegenschaften und privaten 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Haushalten</a:t>
            </a:r>
          </a:p>
          <a:p>
            <a:pPr ea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22724D"/>
              </a:buClr>
            </a:pPr>
            <a:endParaRPr lang="de-DE" b="1" dirty="0">
              <a:solidFill>
                <a:srgbClr val="000000"/>
              </a:solidFill>
              <a:latin typeface="+mn-lt"/>
              <a:ea typeface="Times New Roman"/>
              <a:cs typeface="+mn-cs"/>
            </a:endParaRPr>
          </a:p>
          <a:p>
            <a:pPr marL="285750" indent="-285750" ea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22724D"/>
              </a:buClr>
              <a:buFont typeface="Wingdings" panose="05000000000000000000" pitchFamily="2" charset="2"/>
              <a:buChar char="§"/>
            </a:pPr>
            <a:r>
              <a:rPr lang="de-DE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  <a:cs typeface="+mn-cs"/>
              </a:rPr>
              <a:t>Nutzung von Erneuerbare Energien in der Samtgemeinde durch Vernetzung</a:t>
            </a:r>
          </a:p>
          <a:p>
            <a:pPr marL="285750" indent="-285750" ea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22724D"/>
              </a:buClr>
              <a:buFont typeface="Wingdings" panose="05000000000000000000" pitchFamily="2" charset="2"/>
              <a:buChar char="§"/>
            </a:pP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40939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12" b="4469"/>
          <a:stretch/>
        </p:blipFill>
        <p:spPr>
          <a:xfrm>
            <a:off x="2208658" y="1844730"/>
            <a:ext cx="5441751" cy="45158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Energetische Gebäudesanierung Wohngebäude</a:t>
            </a:r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2180692" y="1162489"/>
            <a:ext cx="6336704" cy="646331"/>
            <a:chOff x="2180692" y="1162489"/>
            <a:chExt cx="6336704" cy="646331"/>
          </a:xfrm>
        </p:grpSpPr>
        <p:sp>
          <p:nvSpPr>
            <p:cNvPr id="8" name="Rechteck 7"/>
            <p:cNvSpPr/>
            <p:nvPr/>
          </p:nvSpPr>
          <p:spPr>
            <a:xfrm>
              <a:off x="5182789" y="1162489"/>
              <a:ext cx="453970" cy="646331"/>
            </a:xfrm>
            <a:prstGeom prst="rect">
              <a:avLst/>
            </a:prstGeom>
            <a:solidFill>
              <a:srgbClr val="92D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de-DE" sz="3600" dirty="0">
                  <a:solidFill>
                    <a:srgbClr val="800000"/>
                  </a:solidFill>
                </a:rPr>
                <a:t>+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2180692" y="1162489"/>
              <a:ext cx="453600" cy="646331"/>
            </a:xfrm>
            <a:prstGeom prst="rect">
              <a:avLst/>
            </a:prstGeom>
            <a:solidFill>
              <a:srgbClr val="FF6600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sz="3600" b="1">
                  <a:solidFill>
                    <a:srgbClr val="800000"/>
                  </a:solidFill>
                </a:defRPr>
              </a:lvl1pPr>
            </a:lstStyle>
            <a:p>
              <a:r>
                <a:rPr lang="de-DE" dirty="0"/>
                <a:t>-</a:t>
              </a:r>
            </a:p>
          </p:txBody>
        </p:sp>
        <p:sp>
          <p:nvSpPr>
            <p:cNvPr id="10" name="Rechteck 9"/>
            <p:cNvSpPr/>
            <p:nvPr/>
          </p:nvSpPr>
          <p:spPr>
            <a:xfrm>
              <a:off x="2576736" y="1293831"/>
              <a:ext cx="59406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140075" algn="l"/>
                </a:tabLst>
              </a:pPr>
              <a:r>
                <a:rPr lang="de-DE" sz="2000" dirty="0">
                  <a:solidFill>
                    <a:srgbClr val="800000"/>
                  </a:solidFill>
                </a:rPr>
                <a:t> Energieverbrauch 	</a:t>
              </a:r>
              <a:r>
                <a:rPr lang="de-DE" sz="2000" dirty="0" smtClean="0">
                  <a:solidFill>
                    <a:srgbClr val="800000"/>
                  </a:solidFill>
                </a:rPr>
                <a:t>Energieeffizienz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8220811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Energetische Gebäudesanierung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140178"/>
              </p:ext>
            </p:extLst>
          </p:nvPr>
        </p:nvGraphicFramePr>
        <p:xfrm>
          <a:off x="704528" y="1484313"/>
          <a:ext cx="8748974" cy="4416552"/>
        </p:xfrm>
        <a:graphic>
          <a:graphicData uri="http://schemas.openxmlformats.org/drawingml/2006/table">
            <a:tbl>
              <a:tblPr firstRow="1" firstCol="1" bandRow="1">
                <a:gradFill rotWithShape="1">
                  <a:gsLst>
                    <a:gs pos="0">
                      <a:srgbClr val="4BACC6">
                        <a:tint val="50000"/>
                        <a:satMod val="300000"/>
                      </a:srgbClr>
                    </a:gs>
                    <a:gs pos="35000">
                      <a:srgbClr val="4BACC6">
                        <a:tint val="37000"/>
                        <a:satMod val="300000"/>
                      </a:srgbClr>
                    </a:gs>
                    <a:gs pos="100000">
                      <a:srgbClr val="4BACC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476164"/>
                <a:gridCol w="1454562"/>
                <a:gridCol w="1029714"/>
                <a:gridCol w="1596178"/>
                <a:gridCol w="1596178"/>
                <a:gridCol w="1596178"/>
              </a:tblGrid>
              <a:tr h="630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Bereich</a:t>
                      </a:r>
                      <a:endParaRPr lang="de-DE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C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  <a:endParaRPr lang="de-DE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C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C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Investitionskosten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Quelle: u.a.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www.klima-sucht-schutz.de</a:t>
                      </a:r>
                      <a:endParaRPr lang="de-DE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C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Energieeinsparung  </a:t>
                      </a:r>
                      <a:r>
                        <a:rPr lang="de-DE" sz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Quelle: Beispielhaus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www.mein-haus-spart.de</a:t>
                      </a:r>
                      <a:endParaRPr lang="de-DE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C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Amortisation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Quelle: u.a. www.energieagentur.nrw.de</a:t>
                      </a:r>
                      <a:endParaRPr lang="de-DE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>
                      <a:noFill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CEC"/>
                    </a:solidFill>
                  </a:tcPr>
                </a:tc>
              </a:tr>
              <a:tr h="630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Dach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2369" marR="42369" marT="0" marB="0" anchor="ctr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5400" cap="flat" cmpd="sng" algn="ctr">
                      <a:solidFill>
                        <a:srgbClr val="4BACC6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9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Dämmung </a:t>
                      </a:r>
                      <a:r>
                        <a:rPr lang="de-DE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der Dachschräge</a:t>
                      </a:r>
                      <a:endParaRPr lang="de-DE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 w="25400" cap="flat" cmpd="sng" algn="ctr">
                      <a:solidFill>
                        <a:srgbClr val="4BACC6"/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9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 </a:t>
                      </a:r>
                      <a:r>
                        <a:rPr lang="de-DE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endParaRPr lang="de-DE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 cm *</a:t>
                      </a:r>
                      <a:endParaRPr lang="de-DE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9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150 €/</a:t>
                      </a:r>
                      <a:r>
                        <a:rPr lang="de-DE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m²</a:t>
                      </a:r>
                      <a:endParaRPr lang="de-DE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9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  <a:endParaRPr lang="de-DE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9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de-DE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 – 15 Jahre</a:t>
                      </a:r>
                      <a:endParaRPr lang="de-DE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9F7">
                        <a:alpha val="40000"/>
                      </a:srgbClr>
                    </a:solidFill>
                  </a:tcPr>
                </a:tc>
              </a:tr>
              <a:tr h="630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Oberste </a:t>
                      </a:r>
                      <a:r>
                        <a:rPr lang="de-DE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Geschossdecke </a:t>
                      </a:r>
                      <a:endParaRPr lang="de-DE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5400" cap="flat" cmpd="sng" algn="ctr">
                      <a:solidFill>
                        <a:srgbClr val="4BACC6"/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C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Dämmung</a:t>
                      </a:r>
                      <a:endParaRPr lang="de-DE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 w="25400" cap="flat" cmpd="sng" algn="ctr">
                      <a:solidFill>
                        <a:srgbClr val="4BACC6"/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C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 </a:t>
                      </a:r>
                      <a:r>
                        <a:rPr lang="de-DE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cm,</a:t>
                      </a:r>
                      <a:endParaRPr lang="de-DE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 cm *</a:t>
                      </a:r>
                      <a:endParaRPr lang="de-DE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C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15 €/</a:t>
                      </a:r>
                      <a:r>
                        <a:rPr lang="de-DE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m²</a:t>
                      </a:r>
                      <a:endParaRPr lang="de-DE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40 €</a:t>
                      </a: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de-DE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m² (begehbar)</a:t>
                      </a:r>
                      <a:endParaRPr lang="de-DE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C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  <a:endParaRPr lang="de-DE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C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 </a:t>
                      </a:r>
                      <a:r>
                        <a:rPr lang="de-DE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weniger als 10 Jahren</a:t>
                      </a:r>
                      <a:endParaRPr lang="de-DE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CF2"/>
                    </a:solidFill>
                  </a:tcPr>
                </a:tc>
              </a:tr>
              <a:tr h="630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Keller bzw. Kellerdecke</a:t>
                      </a:r>
                    </a:p>
                  </a:txBody>
                  <a:tcPr marL="42369" marR="42369" marT="0" marB="0" anchor="ctr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5400" cap="flat" cmpd="sng" algn="ctr">
                      <a:solidFill>
                        <a:srgbClr val="4BACC6"/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9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Dämmung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der Kellerdecke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 w="25400" cap="flat" cmpd="sng" algn="ctr">
                      <a:solidFill>
                        <a:srgbClr val="4BACC6"/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9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cm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cm *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9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30 €/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m²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9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6%</a:t>
                      </a:r>
                    </a:p>
                  </a:txBody>
                  <a:tcPr marL="42369" marR="42369" marT="0" marB="0" anchor="ctr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9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weniger als 10 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Jahren</a:t>
                      </a:r>
                    </a:p>
                  </a:txBody>
                  <a:tcPr marL="42369" marR="42369" marT="0" marB="0" anchor="ctr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9F7">
                        <a:alpha val="40000"/>
                      </a:srgbClr>
                    </a:solidFill>
                  </a:tcPr>
                </a:tc>
              </a:tr>
              <a:tr h="630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Außenwände</a:t>
                      </a:r>
                      <a:endParaRPr lang="de-D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5400" cap="flat" cmpd="sng" algn="ctr">
                      <a:solidFill>
                        <a:srgbClr val="4BACC6"/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C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WDVS</a:t>
                      </a:r>
                      <a:endParaRPr lang="de-DE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 w="25400" cap="flat" cmpd="sng" algn="ctr">
                      <a:solidFill>
                        <a:srgbClr val="4BACC6"/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C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 cm </a:t>
                      </a:r>
                      <a:r>
                        <a:rPr lang="de-DE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de-DE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de-DE" sz="12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 cm *</a:t>
                      </a:r>
                      <a:endParaRPr lang="de-DE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C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90 – 120 €/m² </a:t>
                      </a:r>
                      <a:endParaRPr lang="de-DE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C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r>
                        <a:rPr lang="de-DE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27%</a:t>
                      </a:r>
                      <a:endParaRPr lang="de-DE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C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18 </a:t>
                      </a: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Jahre</a:t>
                      </a:r>
                      <a:endParaRPr lang="de-DE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CF2"/>
                    </a:solidFill>
                  </a:tcPr>
                </a:tc>
              </a:tr>
              <a:tr h="630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Fenster</a:t>
                      </a:r>
                      <a:endParaRPr lang="de-DE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5400" cap="flat" cmpd="sng" algn="ctr">
                      <a:solidFill>
                        <a:srgbClr val="4BACC6"/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9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Austausch  (optimal</a:t>
                      </a:r>
                      <a:r>
                        <a:rPr lang="de-DE" sz="120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 Dreifach-verglasung)</a:t>
                      </a:r>
                      <a:endParaRPr lang="de-DE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 w="25400" cap="flat" cmpd="sng" algn="ctr">
                      <a:solidFill>
                        <a:srgbClr val="4BACC6"/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9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U-Wert = </a:t>
                      </a:r>
                      <a:r>
                        <a:rPr lang="de-DE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de-DE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U-Wert = 0,9*</a:t>
                      </a:r>
                      <a:endParaRPr lang="de-DE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9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200 – 500 €/m²</a:t>
                      </a: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de-DE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9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  <a:endParaRPr lang="de-DE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de-DE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9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 – 30 Jahre</a:t>
                      </a:r>
                      <a:endParaRPr lang="de-DE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9F7">
                        <a:alpha val="40000"/>
                      </a:srgbClr>
                    </a:solidFill>
                  </a:tcPr>
                </a:tc>
              </a:tr>
              <a:tr h="630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Heizungsanlage</a:t>
                      </a:r>
                      <a:endParaRPr lang="de-DE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5400" cap="flat" cmpd="sng" algn="ctr">
                      <a:solidFill>
                        <a:srgbClr val="4BACC6"/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C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Austausch</a:t>
                      </a:r>
                      <a:endParaRPr lang="de-DE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 w="25400" cap="flat" cmpd="sng" algn="ctr">
                      <a:solidFill>
                        <a:srgbClr val="4BACC6"/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C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Brenn-</a:t>
                      </a:r>
                      <a:r>
                        <a:rPr lang="de-DE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wertkessel</a:t>
                      </a:r>
                      <a:endParaRPr lang="de-DE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C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3000 – 8000 €</a:t>
                      </a: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de-DE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C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30%</a:t>
                      </a:r>
                      <a:endParaRPr lang="de-DE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C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de-DE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In weniger als 10 Jahren</a:t>
                      </a:r>
                      <a:endParaRPr lang="de-DE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369" marR="42369" marT="0" marB="0" anchor="ctr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CF2"/>
                    </a:solidFill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884549" y="5945214"/>
            <a:ext cx="8604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6213" algn="l"/>
              </a:tabLst>
            </a:pPr>
            <a:r>
              <a:rPr lang="de-DE" sz="1000" dirty="0" smtClean="0">
                <a:solidFill>
                  <a:srgbClr val="000000"/>
                </a:solidFill>
              </a:rPr>
              <a:t>* 	Oberer Wert &gt; energetischer Standard, der für die nachträgliche Dämmung gesetzlich vorgeschrieben ist. </a:t>
            </a:r>
            <a:br>
              <a:rPr lang="de-DE" sz="1000" dirty="0" smtClean="0">
                <a:solidFill>
                  <a:srgbClr val="000000"/>
                </a:solidFill>
              </a:rPr>
            </a:br>
            <a:r>
              <a:rPr lang="de-DE" sz="1000" dirty="0" smtClean="0">
                <a:solidFill>
                  <a:srgbClr val="000000"/>
                </a:solidFill>
              </a:rPr>
              <a:t>	Mit der unteren Dämmstärke  erreichen Sie einen zukunftsweisenden Standard.</a:t>
            </a:r>
            <a:endParaRPr lang="de-DE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921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Energetische Gebäudesanierung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352550" y="815854"/>
            <a:ext cx="2401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Quelle: </a:t>
            </a:r>
            <a:r>
              <a:rPr lang="de-DE" sz="1200" dirty="0" smtClean="0"/>
              <a:t>www.mein-haus-spart.de</a:t>
            </a:r>
            <a:endParaRPr lang="de-DE" sz="1200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1417058" y="1304764"/>
            <a:ext cx="6740298" cy="5256584"/>
            <a:chOff x="1336030" y="1052736"/>
            <a:chExt cx="7452829" cy="5779873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030" y="1052736"/>
              <a:ext cx="7452829" cy="5779873"/>
            </a:xfrm>
            <a:prstGeom prst="rect">
              <a:avLst/>
            </a:prstGeom>
          </p:spPr>
        </p:pic>
        <p:grpSp>
          <p:nvGrpSpPr>
            <p:cNvPr id="15" name="Gruppieren 14"/>
            <p:cNvGrpSpPr/>
            <p:nvPr/>
          </p:nvGrpSpPr>
          <p:grpSpPr>
            <a:xfrm>
              <a:off x="1352600" y="1448780"/>
              <a:ext cx="2088282" cy="3213559"/>
              <a:chOff x="1352600" y="1476051"/>
              <a:chExt cx="2088282" cy="3213559"/>
            </a:xfrm>
          </p:grpSpPr>
          <p:pic>
            <p:nvPicPr>
              <p:cNvPr id="7" name="Grafik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52600" y="1476051"/>
                <a:ext cx="2088282" cy="3205297"/>
              </a:xfrm>
              <a:prstGeom prst="rect">
                <a:avLst/>
              </a:prstGeom>
            </p:spPr>
          </p:pic>
          <p:sp>
            <p:nvSpPr>
              <p:cNvPr id="8" name="Rechteck 7"/>
              <p:cNvSpPr/>
              <p:nvPr/>
            </p:nvSpPr>
            <p:spPr bwMode="auto">
              <a:xfrm>
                <a:off x="1424558" y="2294072"/>
                <a:ext cx="956677" cy="461665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 w="2857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Rechteck 11"/>
              <p:cNvSpPr/>
              <p:nvPr/>
            </p:nvSpPr>
            <p:spPr bwMode="auto">
              <a:xfrm>
                <a:off x="1424558" y="2935132"/>
                <a:ext cx="956677" cy="432634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 w="28575">
                    <a:solidFill>
                      <a:srgbClr val="FF0000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echteck 12"/>
              <p:cNvSpPr/>
              <p:nvPr/>
            </p:nvSpPr>
            <p:spPr bwMode="auto">
              <a:xfrm>
                <a:off x="1424558" y="3594893"/>
                <a:ext cx="956677" cy="432634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 w="28575">
                    <a:solidFill>
                      <a:srgbClr val="FF0000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Rechteck 13"/>
              <p:cNvSpPr/>
              <p:nvPr/>
            </p:nvSpPr>
            <p:spPr bwMode="auto">
              <a:xfrm>
                <a:off x="1424558" y="4256976"/>
                <a:ext cx="956677" cy="432634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 w="28575">
                    <a:solidFill>
                      <a:srgbClr val="FF0000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68508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Energetische Gebäudesanierung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352550" y="815854"/>
            <a:ext cx="2401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Quelle: </a:t>
            </a:r>
            <a:r>
              <a:rPr lang="de-DE" sz="1200" dirty="0" smtClean="0"/>
              <a:t>www.mein-haus-spart.de</a:t>
            </a:r>
            <a:endParaRPr lang="de-DE" sz="1200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1435615" y="1160748"/>
            <a:ext cx="7161863" cy="5328592"/>
            <a:chOff x="1352550" y="1092853"/>
            <a:chExt cx="7455254" cy="5765146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550" y="1092853"/>
              <a:ext cx="7455254" cy="5765146"/>
            </a:xfrm>
            <a:prstGeom prst="rect">
              <a:avLst/>
            </a:prstGeom>
          </p:spPr>
        </p:pic>
        <p:grpSp>
          <p:nvGrpSpPr>
            <p:cNvPr id="5" name="Gruppieren 4"/>
            <p:cNvGrpSpPr/>
            <p:nvPr/>
          </p:nvGrpSpPr>
          <p:grpSpPr>
            <a:xfrm>
              <a:off x="1352600" y="1468734"/>
              <a:ext cx="2144853" cy="3220406"/>
              <a:chOff x="2279188" y="1468734"/>
              <a:chExt cx="2144853" cy="3220406"/>
            </a:xfrm>
          </p:grpSpPr>
          <p:pic>
            <p:nvPicPr>
              <p:cNvPr id="4" name="Grafik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9188" y="1468734"/>
                <a:ext cx="2144853" cy="3220406"/>
              </a:xfrm>
              <a:prstGeom prst="rect">
                <a:avLst/>
              </a:prstGeom>
            </p:spPr>
          </p:pic>
          <p:sp>
            <p:nvSpPr>
              <p:cNvPr id="15" name="Rechteck 14"/>
              <p:cNvSpPr/>
              <p:nvPr/>
            </p:nvSpPr>
            <p:spPr bwMode="auto">
              <a:xfrm>
                <a:off x="2364614" y="1664804"/>
                <a:ext cx="956677" cy="432634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 w="28575">
                    <a:solidFill>
                      <a:srgbClr val="FF0000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Rechteck 15"/>
              <p:cNvSpPr/>
              <p:nvPr/>
            </p:nvSpPr>
            <p:spPr bwMode="auto">
              <a:xfrm>
                <a:off x="2364614" y="2924944"/>
                <a:ext cx="956677" cy="432634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 w="28575">
                    <a:solidFill>
                      <a:srgbClr val="FF0000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Rechteck 16"/>
              <p:cNvSpPr/>
              <p:nvPr/>
            </p:nvSpPr>
            <p:spPr bwMode="auto">
              <a:xfrm>
                <a:off x="2364614" y="3542792"/>
                <a:ext cx="956677" cy="432634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 w="28575">
                    <a:solidFill>
                      <a:srgbClr val="FF0000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hteck 17"/>
              <p:cNvSpPr/>
              <p:nvPr/>
            </p:nvSpPr>
            <p:spPr bwMode="auto">
              <a:xfrm>
                <a:off x="2364614" y="4241823"/>
                <a:ext cx="956677" cy="432634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 w="28575">
                    <a:solidFill>
                      <a:srgbClr val="FF0000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2" name="Gruppieren 21"/>
            <p:cNvGrpSpPr/>
            <p:nvPr/>
          </p:nvGrpSpPr>
          <p:grpSpPr>
            <a:xfrm>
              <a:off x="6573180" y="1516730"/>
              <a:ext cx="2205649" cy="2653671"/>
              <a:chOff x="8337376" y="1423987"/>
              <a:chExt cx="2349665" cy="2725093"/>
            </a:xfrm>
          </p:grpSpPr>
          <p:pic>
            <p:nvPicPr>
              <p:cNvPr id="19" name="Grafik 1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7376" y="1423987"/>
                <a:ext cx="2349665" cy="2725093"/>
              </a:xfrm>
              <a:prstGeom prst="rect">
                <a:avLst/>
              </a:prstGeom>
            </p:spPr>
          </p:pic>
          <p:sp>
            <p:nvSpPr>
              <p:cNvPr id="20" name="Rechteck 19"/>
              <p:cNvSpPr/>
              <p:nvPr/>
            </p:nvSpPr>
            <p:spPr bwMode="auto">
              <a:xfrm>
                <a:off x="9597516" y="3645024"/>
                <a:ext cx="956677" cy="432634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 w="28575">
                    <a:solidFill>
                      <a:srgbClr val="FF0000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 bwMode="auto">
              <a:xfrm>
                <a:off x="8409384" y="1642992"/>
                <a:ext cx="956677" cy="432634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 w="28575">
                    <a:solidFill>
                      <a:srgbClr val="FF0000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00420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_Vorlage_allgemein">
  <a:themeElements>
    <a:clrScheme name="1_PPT_Vorlage_allgeme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PT_Vorlage_allgeme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PT_Vorlage_allgeme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Vorlage_allgeme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Vorlage_allgeme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Vorlage_allgeme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Vorlage_allgeme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Vorlage_allgeme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Vorlage_allgeme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Vorlage_allgeme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Vorlage_allgeme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Vorlage_allgeme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Vorlage_allgeme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Vorlage_allgeme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eer">
  <a:themeElements>
    <a:clrScheme name="Le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0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0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PPT_Vorlage_allgemein">
  <a:themeElements>
    <a:clrScheme name="PPT_Vorlage_allgeme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Vorlage_allgeme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_Vorlage_allgeme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_allgeme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_allgeme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_allgeme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_allgeme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_allgeme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Vorlage_allgeme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Vorlage_allgeme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Vorlage_allgeme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Vorlage_allgeme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Vorlage_allgeme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Vorlage_allgeme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Allgemein mit Master Stand 2011_02</Template>
  <TotalTime>0</TotalTime>
  <Words>437</Words>
  <Application>Microsoft Office PowerPoint</Application>
  <PresentationFormat>A4-Papier (210x297 mm)</PresentationFormat>
  <Paragraphs>168</Paragraphs>
  <Slides>16</Slides>
  <Notes>16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1_PPT_Vorlage_allgemein</vt:lpstr>
      <vt:lpstr>Leer</vt:lpstr>
      <vt:lpstr>4_PPT_Vorlage_allgemein</vt:lpstr>
      <vt:lpstr>PowerPoint-Präsentation</vt:lpstr>
      <vt:lpstr>Maßnahmen zum Klimaschutz in eigenen Liegenschaften und privaten Haushalten</vt:lpstr>
      <vt:lpstr>Vermeidung von Energieverbrauch</vt:lpstr>
      <vt:lpstr>Vermeidung von Energieverbrauch</vt:lpstr>
      <vt:lpstr>Mögliche Ansätze</vt:lpstr>
      <vt:lpstr>Energetische Gebäudesanierung Wohngebäude</vt:lpstr>
      <vt:lpstr>Energetische Gebäudesanierung</vt:lpstr>
      <vt:lpstr>Energetische Gebäudesanierung</vt:lpstr>
      <vt:lpstr>Energetische Gebäudesanierung</vt:lpstr>
      <vt:lpstr>Energetische Gebäudesanierung</vt:lpstr>
      <vt:lpstr>Vergleich der Energiestandards, Wohngebäude</vt:lpstr>
      <vt:lpstr>Energetische Gebäudesanierung</vt:lpstr>
      <vt:lpstr>Maßnahmenblatt Contracting (Bsp.)</vt:lpstr>
      <vt:lpstr>Gewerbe, Handel und Dienstleistungen</vt:lpstr>
      <vt:lpstr>Wie können Sie sich beteiligen?</vt:lpstr>
      <vt:lpstr>PowerPoint-Präsentation</vt:lpstr>
    </vt:vector>
  </TitlesOfParts>
  <Company>NLG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clusteradm</dc:creator>
  <cp:lastModifiedBy>Schröder, Sabine</cp:lastModifiedBy>
  <cp:revision>474</cp:revision>
  <cp:lastPrinted>2014-01-14T12:07:26Z</cp:lastPrinted>
  <dcterms:created xsi:type="dcterms:W3CDTF">2010-05-14T07:42:28Z</dcterms:created>
  <dcterms:modified xsi:type="dcterms:W3CDTF">2014-01-21T15:35:43Z</dcterms:modified>
</cp:coreProperties>
</file>